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2" r:id="rId6"/>
  </p:sldMasterIdLst>
  <p:notesMasterIdLst>
    <p:notesMasterId r:id="rId27"/>
  </p:notesMasterIdLst>
  <p:sldIdLst>
    <p:sldId id="5286" r:id="rId7"/>
    <p:sldId id="258" r:id="rId8"/>
    <p:sldId id="259" r:id="rId9"/>
    <p:sldId id="276" r:id="rId10"/>
    <p:sldId id="274" r:id="rId11"/>
    <p:sldId id="275" r:id="rId12"/>
    <p:sldId id="2146846420" r:id="rId13"/>
    <p:sldId id="2146846422" r:id="rId14"/>
    <p:sldId id="2146846424" r:id="rId15"/>
    <p:sldId id="2146846426" r:id="rId16"/>
    <p:sldId id="5285" r:id="rId17"/>
    <p:sldId id="5265" r:id="rId18"/>
    <p:sldId id="2146846436" r:id="rId19"/>
    <p:sldId id="5287" r:id="rId20"/>
    <p:sldId id="618" r:id="rId21"/>
    <p:sldId id="5283" r:id="rId22"/>
    <p:sldId id="5284" r:id="rId23"/>
    <p:sldId id="2146846437" r:id="rId24"/>
    <p:sldId id="3333" r:id="rId25"/>
    <p:sldId id="21468464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pos="7015" userDrawn="1">
          <p15:clr>
            <a:srgbClr val="A4A3A4"/>
          </p15:clr>
        </p15:guide>
        <p15:guide id="8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pos="3817"/>
        <p:guide pos="438"/>
        <p:guide orient="horz" pos="482"/>
        <p:guide orient="horz" pos="1117"/>
        <p:guide pos="7015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D95D-BA45-4F6E-8DD2-9710485B429B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260AB-1B0F-4DD0-AA51-843106B35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14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https://www.imagesbazaar.com/previewImage/BY130375/ladakh/0/0/0/0/0/10/2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13D4D-2BF6-4760-B867-2DEB758FC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5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https://www.imagesbazaar.com/previewImage/BY130375/ladakh/0/0/0/0/0/10/2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13D4D-2BF6-4760-B867-2DEB758FC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20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0576-1AFF-6605-881D-B4C7F270E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0E30-BAC5-A9EF-6DAE-1E5DEC650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CA87-32E0-D81F-B4BF-ED4843A5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A53E-20F7-4930-9990-8E4784C5793B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D06EA-594C-6661-7599-BC78C754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6E5E9-9FE9-A5C0-D4E6-1DD572ED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D01C-2235-1821-CC83-AC966926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4311A-3C05-41E5-63CC-C938414FD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839F7-D045-2426-594A-5349A280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998B-9F88-4B9B-9662-29A3620B654E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A58B-1353-2400-EABE-C02EFF22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CF4A3-507F-B93E-BA01-506ECA30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10CA5-BC03-9979-0680-959B40316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32EA4-E385-90B0-5D86-44AF84BC9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BFF9-C374-4B85-61FB-F1FEAFC6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975C-F8F3-42B5-B01F-B30E09B2F6E9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6C5D2-30A3-7BC8-EFE6-926C2DBA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F773-F74C-A666-1FD1-5AE3818B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A122A6-9E5A-4B70-B33E-18051B90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1C0B3-3257-4A18-B4FB-00ACD20E9FD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7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B417-1E9D-8657-EBA5-16130AF8D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EE8CE-7D1A-6712-DDD8-BC18963E7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E5F-B33D-3A56-EBE5-F2F783F5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3D8F-8701-40E2-8CC0-A186F81D8175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58FFC-028A-60DE-59BD-133F7A3B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BDA2B-BFED-3203-6AC4-6D3BE598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9E634-DD54-8557-4C49-31E49C7A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D739-B5E7-4A1A-88B4-491BF68DBB05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76C3B-9529-17FD-5DEE-78284436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9C18-2701-9EEB-298D-40A66FCE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7EFC-BA3D-5B77-BFF2-9937112E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A1EEB-388F-90DF-44B8-90A5E448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B66AD-72DD-B506-1EE2-A9C6C7C6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FE11-5AFE-44D7-99C7-2D220C4A32E8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49BAC-A224-6D96-BDE2-3793404B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A36B-3730-A0BC-1007-E61B69C3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3B49-3E27-02A4-A9CA-F8B10C58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8D6E-8613-ADED-5431-D1C557508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7B999-CB4E-F0FE-3B97-CDC3355FD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874EB-9802-345C-56B6-39D4155C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D3F-D045-4023-886E-579EF4651B0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49F4A-A292-CDCF-C138-41542CBB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9EB40-51E0-8AE1-F5CB-5D1FACB6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FD30-475E-1868-D7A9-C15DC57B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84029-7014-59CA-5C0C-405909A7C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04F2D-C72A-C4D1-850D-B379AC54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CCBCD-189D-B1C2-98E0-6F3BBB3D1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412EC-3146-99BE-2DBF-8D9B12B38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37E536-0B41-BA79-075D-0A769E31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4A1F-FFBE-456E-9998-DF2AFC79E320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B620-6721-3A3B-6227-D0082272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FCBE0-B1F6-73F2-52AC-21AE5C94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3A65-D28F-43D8-19DB-712BBF13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3350A-2092-CF5F-5580-E3F5AE29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2E49-87E5-4B28-A0DF-03FC459FC2FB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47AEF-3383-8371-A5A9-F5FB6EDF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FC9E5-3F00-7E60-5E65-C9C9782B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2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91363-A940-D5A0-396E-FA4788D9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02F7-15A4-4AFB-B4E9-D058BCDAD87D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C30B0-E2BC-50F0-F7FD-94FFEDC5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3C049-DE0A-E687-79BB-49A302A8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EF0A-1048-BD5B-7E6D-2813DCC9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1581-E111-E7DA-D4C0-A8A4D86D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947B-236B-3A39-468E-BB348EA4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779-451B-4B7F-A7DF-430FD8CD1EAD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46DA-99C3-57B3-C30A-01850AD5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C1B4-77F6-5A92-992E-74A81E38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ADEC-5CC8-E771-AD75-8ED6CCBD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EDF9-23E2-293B-F2C5-ED4205B9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BB5A-FEAA-8BEB-2898-62B4E973B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3232C-F442-F9D2-1C45-862B587E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0D6E-9BA3-4C7E-869A-338435E714B0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85984-6E96-A11D-CEB0-271BA014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8CAED-D3E2-62B3-BC0B-A4460C30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AFB3-B5E4-A57D-CB45-061CE858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E0861-D21A-97D0-35BC-3D20C1FB3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90711-BFC4-B2DF-027B-BA08F6A92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56458-C275-5F36-13DD-2F45FE63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68F0-A0EC-426B-AE71-A2A65575BB0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C6A7E-AF32-2DE0-CB82-C00A1C35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F680C-B43F-8A10-B1F3-21175150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8D3D-1F7F-CB8B-CB25-9DC73B19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8704D-95A5-B227-B086-053FC6C9A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BE75-11F0-9CBC-2BFC-EE8EDCF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7577-93B1-4CF2-BBF0-8408A8C4B576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9EE5-CF3E-5D9F-C3A4-185E6A01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F6379-83FA-44D8-B31D-C2CD4538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2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9F76D-3DAB-889B-EC62-798A928CB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33C6E-E353-AC64-6D5C-FBE2B2F06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5B20-EA02-DF67-3BA0-98DD31F2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E54-A208-446C-9F6D-5AE95676DE2E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6EB1-8CB6-F33E-ED3E-321904E4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5167-D906-BFBC-B706-A119761A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96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0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94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5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829F-729E-5313-1A9B-EE7D81EA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58249-73D8-0FA4-02C8-89B2315FD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7FE9-0B2F-6288-E0BC-71BB9BBE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67DB-0E79-481C-96F4-9C09981EF0A4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3F13-DFF0-E439-5751-8EA9E56E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E6236-2617-B11C-A592-FD52EBD4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6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84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1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85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3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(long)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2DB24-5BB4-4F1B-973E-A10FA63DFB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159252" y="970076"/>
            <a:ext cx="7277345" cy="4783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219456" y="970075"/>
            <a:ext cx="3634528" cy="956261"/>
          </a:xfrm>
        </p:spPr>
        <p:txBody>
          <a:bodyPr rIns="0" anchor="t" anchorCtr="0"/>
          <a:lstStyle>
            <a:lvl1pPr marL="0" indent="0">
              <a:buNone/>
              <a:defRPr sz="1867" b="0">
                <a:latin typeface="Mark Offc For MC" panose="020B0504020101010102" pitchFamily="34" charset="0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219459" y="256033"/>
            <a:ext cx="11217139" cy="4145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38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FCDC-E06B-7F5E-6586-1B46184CB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497DD-CFAA-1A4B-39B4-0D6F6B606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80689-D0AC-6BD0-CD47-F74BC0C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1B1D8-51F2-B63F-2E6B-EFC176D8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9BAC2-DB41-DB1B-2E5F-09143B04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2B27-6FDB-FC38-4732-2A44F3EF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C383D-EA66-2A07-E700-66EE3BB9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BBC5-1AB9-4962-B724-60B6880D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5185-E487-6502-3141-3CA99C62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E749A-022F-642A-673F-4081C95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4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C4CD-74D6-7690-3625-48FD1C2E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2400F-5D0B-9001-EE31-F2CE3D224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21FCA-AF05-1594-1DD9-E80A9F93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10801-5A65-0E43-E2B6-7A497E5F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05EE-6633-6CE8-00F9-242CA4E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1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362E-E745-B76C-E6D4-BDB7906E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41AF-B728-B6E1-5B62-EA6F4E66E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18F77-0D00-EE81-5119-57CB90748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ECBB8-160B-F587-AE26-EA440576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FE4F8-2BEA-6DF0-F4E6-6F1CACD4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B661A-133E-E5DE-41F9-401ABBE9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6A05-DCBB-7FF8-ABB5-E90126B0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A19-AEB2-3CF0-2FF3-F79E07F7A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A0FBC-585B-2D4B-FD7B-BC6B80393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584E2-ED1C-A633-A938-F5B7AF9B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D9F7-6115-43B1-B512-1B50005C45E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D55A7-FA82-F160-04F0-50760E4C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7771-7539-F619-FC58-CACAEBDB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7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D748-AC1C-E557-D1A0-1CB6EDB0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3B8C-FF82-E5FB-AC40-A43A5719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27CC6-4AFC-DD25-CDBD-335621C98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7E777-22E4-FCAD-CC36-A785C826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76AAC-4F7A-3CCC-F4CA-1B0854287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1360-AA7C-FE8C-2625-1255FF50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24880-3CD1-F37F-E362-3AD8C47E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89DCA-12F3-E113-7F23-94030930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1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E0BD-C63F-98D8-2DA1-DC6A9A7F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1F914-CFA7-AF37-99A9-4329EFCB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79158-E188-0699-6A09-0854E7AC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C3704-0ADA-0B5F-4B3D-E4CB0B7D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4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A988D-6346-C633-863A-F77D335B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19724-5DE8-BAD0-8D1C-A1E821CC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CBF35-B880-A634-9FE4-1929BB71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0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E916-9318-952E-9222-2A486A4F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B2AA-C6DB-5FA0-F91B-A2DB3FF8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C4C60-93C6-DF06-A340-2DBC4FFC4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94F67-E7D2-CE10-FE78-20CE33C5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80323-5098-E379-9994-1CA7B1BC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12566-11A9-F8C6-3CD6-DBDAEE54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7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49E0-F4DE-074E-EBCA-4B2A70BB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3B81A-689D-01B6-F475-BF1595875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2941A-55F3-F221-6D8D-1F41BFC81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D472F-BE20-1D75-15D2-95BA6384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C878-7025-F185-8B7A-55007E6E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DD79B-879A-A06B-80B1-8CE7248D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4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AC47-62F6-61DD-72FE-D63C7ECC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8C060-22B2-F691-EA26-35CA9ACAD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351EC-263F-B2D7-52D6-88ADC827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4515A-91EE-8921-65C3-BBA51951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EA4E-FED3-5938-FFF5-69BB1CB3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4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FA75E-CCF9-F3D5-C92D-921F53840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BCF7C-CEB0-6F0D-4954-3F782E7CD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41FB9-4166-D7AC-B531-7187432E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89233-6D0F-FF71-B04E-DE921526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7E182-1D2F-802F-E0AB-78B21750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0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614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361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2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67B2-4CF9-B2B2-F864-7B3E59FD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ACE99-B2EA-193F-AB42-076891C4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5C1FB-CD49-D10A-1A5E-4ABAE327B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7DAFD-1FED-3ADC-2448-5F88EB8C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CE88C-84B9-AD96-191D-C42BEE614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7BAB4-7B13-4E7C-A72C-05335D01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BD9-9E17-4720-BEFC-47E9F2BA3A10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3D861-A9D5-E9AE-FEDD-1AD4913A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93B4E-755B-BE32-DE3B-E4F339D6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0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193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111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226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230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272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948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541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67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946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5000">
              <a:schemeClr val="accent1"/>
            </a:gs>
            <a:gs pos="80000">
              <a:srgbClr val="59186B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C385B1-5705-40CF-AD2B-1B85692A6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81CF903-6EFB-4C25-BBF7-7027580D95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8" imgH="278" progId="TCLayout.ActiveDocument.1">
                  <p:embed/>
                </p:oleObj>
              </mc:Choice>
              <mc:Fallback>
                <p:oleObj name="think-cell Slide" r:id="rId5" imgW="278" imgH="278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81CF903-6EFB-4C25-BBF7-7027580D9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B08DB24F-3D64-44E2-876F-D46A8F86FF9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600" b="0" i="0" baseline="0" dirty="0">
              <a:latin typeface="Kite Display Light" panose="02000000000000000000" pitchFamily="50" charset="0"/>
              <a:ea typeface="+mj-ea"/>
              <a:cs typeface="+mj-cs"/>
              <a:sym typeface="Kite Display Light" panose="02000000000000000000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3305EE-92E3-4F9E-B00E-2FA1E199F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372115"/>
            <a:ext cx="10948989" cy="1833563"/>
          </a:xfrm>
        </p:spPr>
        <p:txBody>
          <a:bodyPr anchor="ctr" anchorCtr="0">
            <a:normAutofit/>
          </a:bodyPr>
          <a:lstStyle>
            <a:lvl1pPr algn="ctr">
              <a:defRPr sz="7400" spc="-16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47B4350-E5C2-48EA-BDCA-3525243C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252423"/>
            <a:ext cx="10944226" cy="707344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063E04-6434-439A-B14B-4EAD7EABD486}"/>
              </a:ext>
            </a:extLst>
          </p:cNvPr>
          <p:cNvSpPr/>
          <p:nvPr userDrawn="1"/>
        </p:nvSpPr>
        <p:spPr>
          <a:xfrm>
            <a:off x="5566150" y="5378399"/>
            <a:ext cx="1042880" cy="948392"/>
          </a:xfrm>
          <a:custGeom>
            <a:avLst/>
            <a:gdLst>
              <a:gd name="connsiteX0" fmla="*/ 536969 w 762806"/>
              <a:gd name="connsiteY0" fmla="*/ 263664 h 693695"/>
              <a:gd name="connsiteX1" fmla="*/ 554184 w 762806"/>
              <a:gd name="connsiteY1" fmla="*/ 264760 h 693695"/>
              <a:gd name="connsiteX2" fmla="*/ 553799 w 762806"/>
              <a:gd name="connsiteY2" fmla="*/ 264889 h 693695"/>
              <a:gd name="connsiteX3" fmla="*/ 572298 w 762806"/>
              <a:gd name="connsiteY3" fmla="*/ 340425 h 693695"/>
              <a:gd name="connsiteX4" fmla="*/ 520271 w 762806"/>
              <a:gd name="connsiteY4" fmla="*/ 385901 h 693695"/>
              <a:gd name="connsiteX5" fmla="*/ 481732 w 762806"/>
              <a:gd name="connsiteY5" fmla="*/ 374468 h 693695"/>
              <a:gd name="connsiteX6" fmla="*/ 495221 w 762806"/>
              <a:gd name="connsiteY6" fmla="*/ 303300 h 693695"/>
              <a:gd name="connsiteX7" fmla="*/ 536969 w 762806"/>
              <a:gd name="connsiteY7" fmla="*/ 263664 h 693695"/>
              <a:gd name="connsiteX8" fmla="*/ 525794 w 762806"/>
              <a:gd name="connsiteY8" fmla="*/ 116515 h 693695"/>
              <a:gd name="connsiteX9" fmla="*/ 762806 w 762806"/>
              <a:gd name="connsiteY9" fmla="*/ 169185 h 693695"/>
              <a:gd name="connsiteX10" fmla="*/ 624967 w 762806"/>
              <a:gd name="connsiteY10" fmla="*/ 323340 h 693695"/>
              <a:gd name="connsiteX11" fmla="*/ 629977 w 762806"/>
              <a:gd name="connsiteY11" fmla="*/ 287499 h 693695"/>
              <a:gd name="connsiteX12" fmla="*/ 569343 w 762806"/>
              <a:gd name="connsiteY12" fmla="*/ 219928 h 693695"/>
              <a:gd name="connsiteX13" fmla="*/ 503185 w 762806"/>
              <a:gd name="connsiteY13" fmla="*/ 251272 h 693695"/>
              <a:gd name="connsiteX14" fmla="*/ 0 w 762806"/>
              <a:gd name="connsiteY14" fmla="*/ 0 h 693695"/>
              <a:gd name="connsiteX15" fmla="*/ 475180 w 762806"/>
              <a:gd name="connsiteY15" fmla="*/ 105210 h 693695"/>
              <a:gd name="connsiteX16" fmla="*/ 440367 w 762806"/>
              <a:gd name="connsiteY16" fmla="*/ 312806 h 693695"/>
              <a:gd name="connsiteX17" fmla="*/ 425851 w 762806"/>
              <a:gd name="connsiteY17" fmla="*/ 399132 h 693695"/>
              <a:gd name="connsiteX18" fmla="*/ 426365 w 762806"/>
              <a:gd name="connsiteY18" fmla="*/ 399517 h 693695"/>
              <a:gd name="connsiteX19" fmla="*/ 532602 w 762806"/>
              <a:gd name="connsiteY19" fmla="*/ 427779 h 693695"/>
              <a:gd name="connsiteX20" fmla="*/ 295205 w 762806"/>
              <a:gd name="connsiteY20" fmla="*/ 693695 h 693695"/>
              <a:gd name="connsiteX21" fmla="*/ 305354 w 762806"/>
              <a:gd name="connsiteY21" fmla="*/ 435101 h 693695"/>
              <a:gd name="connsiteX22" fmla="*/ 303812 w 762806"/>
              <a:gd name="connsiteY22" fmla="*/ 425852 h 693695"/>
              <a:gd name="connsiteX23" fmla="*/ 326164 w 762806"/>
              <a:gd name="connsiteY23" fmla="*/ 425852 h 693695"/>
              <a:gd name="connsiteX24" fmla="*/ 342094 w 762806"/>
              <a:gd name="connsiteY24" fmla="*/ 330919 h 693695"/>
              <a:gd name="connsiteX25" fmla="*/ 416216 w 762806"/>
              <a:gd name="connsiteY25" fmla="*/ 279534 h 693695"/>
              <a:gd name="connsiteX26" fmla="*/ 425594 w 762806"/>
              <a:gd name="connsiteY26" fmla="*/ 221341 h 693695"/>
              <a:gd name="connsiteX27" fmla="*/ 410307 w 762806"/>
              <a:gd name="connsiteY27" fmla="*/ 221341 h 693695"/>
              <a:gd name="connsiteX28" fmla="*/ 350572 w 762806"/>
              <a:gd name="connsiteY28" fmla="*/ 269771 h 693695"/>
              <a:gd name="connsiteX29" fmla="*/ 360207 w 762806"/>
              <a:gd name="connsiteY29" fmla="*/ 223653 h 693695"/>
              <a:gd name="connsiteX30" fmla="*/ 307666 w 762806"/>
              <a:gd name="connsiteY30" fmla="*/ 223653 h 693695"/>
              <a:gd name="connsiteX31" fmla="*/ 286341 w 762806"/>
              <a:gd name="connsiteY31" fmla="*/ 350702 h 693695"/>
              <a:gd name="connsiteX32" fmla="*/ 0 w 762806"/>
              <a:gd name="connsiteY32" fmla="*/ 0 h 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2806" h="693695">
                <a:moveTo>
                  <a:pt x="536969" y="263664"/>
                </a:moveTo>
                <a:cubicBezTo>
                  <a:pt x="542751" y="262344"/>
                  <a:pt x="548596" y="262544"/>
                  <a:pt x="554184" y="264760"/>
                </a:cubicBezTo>
                <a:lnTo>
                  <a:pt x="553799" y="264889"/>
                </a:lnTo>
                <a:cubicBezTo>
                  <a:pt x="576280" y="273881"/>
                  <a:pt x="584245" y="303942"/>
                  <a:pt x="572298" y="340425"/>
                </a:cubicBezTo>
                <a:cubicBezTo>
                  <a:pt x="564847" y="363548"/>
                  <a:pt x="546991" y="385901"/>
                  <a:pt x="520271" y="385901"/>
                </a:cubicBezTo>
                <a:cubicBezTo>
                  <a:pt x="506665" y="385402"/>
                  <a:pt x="493408" y="381469"/>
                  <a:pt x="481732" y="374468"/>
                </a:cubicBezTo>
                <a:cubicBezTo>
                  <a:pt x="483356" y="350290"/>
                  <a:pt x="487884" y="326395"/>
                  <a:pt x="495221" y="303300"/>
                </a:cubicBezTo>
                <a:cubicBezTo>
                  <a:pt x="502832" y="285282"/>
                  <a:pt x="519620" y="267626"/>
                  <a:pt x="536969" y="263664"/>
                </a:cubicBezTo>
                <a:close/>
                <a:moveTo>
                  <a:pt x="525794" y="116515"/>
                </a:moveTo>
                <a:lnTo>
                  <a:pt x="762806" y="169185"/>
                </a:lnTo>
                <a:lnTo>
                  <a:pt x="624967" y="323340"/>
                </a:lnTo>
                <a:cubicBezTo>
                  <a:pt x="627892" y="311602"/>
                  <a:pt x="629571" y="299588"/>
                  <a:pt x="629977" y="287499"/>
                </a:cubicBezTo>
                <a:cubicBezTo>
                  <a:pt x="630362" y="241895"/>
                  <a:pt x="602357" y="219928"/>
                  <a:pt x="569343" y="219928"/>
                </a:cubicBezTo>
                <a:cubicBezTo>
                  <a:pt x="543780" y="220254"/>
                  <a:pt x="519628" y="231697"/>
                  <a:pt x="503185" y="251272"/>
                </a:cubicBezTo>
                <a:close/>
                <a:moveTo>
                  <a:pt x="0" y="0"/>
                </a:moveTo>
                <a:lnTo>
                  <a:pt x="475180" y="105210"/>
                </a:lnTo>
                <a:lnTo>
                  <a:pt x="440367" y="312806"/>
                </a:lnTo>
                <a:lnTo>
                  <a:pt x="425851" y="399132"/>
                </a:lnTo>
                <a:lnTo>
                  <a:pt x="426365" y="399517"/>
                </a:lnTo>
                <a:cubicBezTo>
                  <a:pt x="426365" y="399517"/>
                  <a:pt x="479034" y="438441"/>
                  <a:pt x="532602" y="427779"/>
                </a:cubicBezTo>
                <a:lnTo>
                  <a:pt x="295205" y="693695"/>
                </a:lnTo>
                <a:cubicBezTo>
                  <a:pt x="312835" y="608648"/>
                  <a:pt x="316264" y="521268"/>
                  <a:pt x="305354" y="435101"/>
                </a:cubicBezTo>
                <a:lnTo>
                  <a:pt x="303812" y="425852"/>
                </a:lnTo>
                <a:lnTo>
                  <a:pt x="326164" y="425852"/>
                </a:lnTo>
                <a:lnTo>
                  <a:pt x="342094" y="330919"/>
                </a:lnTo>
                <a:cubicBezTo>
                  <a:pt x="348517" y="294564"/>
                  <a:pt x="393735" y="276065"/>
                  <a:pt x="416216" y="279534"/>
                </a:cubicBezTo>
                <a:lnTo>
                  <a:pt x="425594" y="221341"/>
                </a:lnTo>
                <a:cubicBezTo>
                  <a:pt x="420513" y="220797"/>
                  <a:pt x="415388" y="220797"/>
                  <a:pt x="410307" y="221341"/>
                </a:cubicBezTo>
                <a:cubicBezTo>
                  <a:pt x="387441" y="225708"/>
                  <a:pt x="362391" y="249988"/>
                  <a:pt x="350572" y="269771"/>
                </a:cubicBezTo>
                <a:lnTo>
                  <a:pt x="360207" y="223653"/>
                </a:lnTo>
                <a:lnTo>
                  <a:pt x="307666" y="223653"/>
                </a:lnTo>
                <a:lnTo>
                  <a:pt x="286341" y="350702"/>
                </a:lnTo>
                <a:cubicBezTo>
                  <a:pt x="241893" y="209265"/>
                  <a:pt x="141308" y="1027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84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27A1-7716-51CA-6953-6663166A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4D42-3471-6CAF-2494-9E3D7EAB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61D-2DC9-49A0-86BD-0C8652E6CDE4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28753-E3D8-44B6-8F28-D4893C6D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6D109-40B9-0B72-8D50-BAAFE3AA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7B40E6-07B8-4B5D-A4AB-96E6FC4EF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7B40E6-07B8-4B5D-A4AB-96E6FC4EF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2A8C72A-A985-4504-BDED-8811194249D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1FBCD-3F55-4403-B223-2CF948AB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6D90-39A7-4491-AC0B-FA59CB553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F779D-6A06-4D00-AB3A-F2C8AD2F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7F49C5-DB9D-40A8-AA79-B7AC69A0266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1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BF02-2815-41E8-A070-9CD7E4107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773238"/>
            <a:ext cx="5345906" cy="4392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526CB-684C-4238-9D9A-3C109927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206" y="1773238"/>
            <a:ext cx="5345907" cy="4392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A35B42-8675-4537-B454-8CE56797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5240AD-00A5-4674-A614-5787FC738C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8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BF02-2815-41E8-A070-9CD7E4107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773238"/>
            <a:ext cx="5345906" cy="20701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526CB-684C-4238-9D9A-3C109927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206" y="1773238"/>
            <a:ext cx="5345907" cy="20701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36AD13-68D1-405C-BD37-4C296F17425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3889" y="4095748"/>
            <a:ext cx="5345906" cy="20701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2D3BF2-FC65-4E2F-9E80-0008C2A48DD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22206" y="4095748"/>
            <a:ext cx="5345907" cy="20701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A83BCA-CE67-4FE1-89BE-1141A55C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51CB80-D7C0-4287-9975-37FD55058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5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BF02-2815-41E8-A070-9CD7E4107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773238"/>
            <a:ext cx="3479798" cy="4392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526CB-684C-4238-9D9A-3C109927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101" y="1773238"/>
            <a:ext cx="3479799" cy="4392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0E7C6D6-BD9D-4591-B9E8-5930BFB498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8314" y="1773238"/>
            <a:ext cx="3479799" cy="43926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A92B47-78C3-448B-AE1F-8E2F2ECE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66564F-D2AF-4E4C-B3DC-E7E4A5F0FD2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BF02-2815-41E8-A070-9CD7E4107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773238"/>
            <a:ext cx="2571749" cy="439261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526CB-684C-4238-9D9A-3C109927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0681" y="1773238"/>
            <a:ext cx="2399172" cy="439261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0E7C6D6-BD9D-4591-B9E8-5930BFB498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5819" y="1773238"/>
            <a:ext cx="2399172" cy="439261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DCE209-C2BB-4015-8736-B25086C91150}"/>
              </a:ext>
            </a:extLst>
          </p:cNvPr>
          <p:cNvCxnSpPr>
            <a:cxnSpLocks/>
          </p:cNvCxnSpPr>
          <p:nvPr/>
        </p:nvCxnSpPr>
        <p:spPr>
          <a:xfrm>
            <a:off x="3362698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6316AD-75B7-4B7D-BF3C-FCE2869CBBC4}"/>
              </a:ext>
            </a:extLst>
          </p:cNvPr>
          <p:cNvCxnSpPr>
            <a:cxnSpLocks/>
          </p:cNvCxnSpPr>
          <p:nvPr/>
        </p:nvCxnSpPr>
        <p:spPr>
          <a:xfrm>
            <a:off x="6097836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D8EBB6-8C1E-4E7F-9701-F92E4906E933}"/>
              </a:ext>
            </a:extLst>
          </p:cNvPr>
          <p:cNvCxnSpPr>
            <a:cxnSpLocks/>
          </p:cNvCxnSpPr>
          <p:nvPr/>
        </p:nvCxnSpPr>
        <p:spPr>
          <a:xfrm>
            <a:off x="8832974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6E4566-A543-4E70-AF5C-7CF7E6F9BA11}"/>
              </a:ext>
            </a:extLst>
          </p:cNvPr>
          <p:cNvCxnSpPr>
            <a:cxnSpLocks/>
          </p:cNvCxnSpPr>
          <p:nvPr/>
        </p:nvCxnSpPr>
        <p:spPr>
          <a:xfrm>
            <a:off x="11568112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27D2804-7E52-40DD-B621-86DDBEAD83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000957" y="1767682"/>
            <a:ext cx="2399172" cy="439261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0EF41E-916C-4074-8A03-3267606D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A074E4-2113-4339-A501-D3B62BC4843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BF02-2815-41E8-A070-9CD7E4107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773238"/>
            <a:ext cx="2571749" cy="439261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526CB-684C-4238-9D9A-3C109927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0680" y="1773238"/>
            <a:ext cx="3766731" cy="2033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0E7C6D6-BD9D-4591-B9E8-5930BFB498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33387" y="1773238"/>
            <a:ext cx="3766735" cy="2033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DCE209-C2BB-4015-8736-B25086C91150}"/>
              </a:ext>
            </a:extLst>
          </p:cNvPr>
          <p:cNvCxnSpPr>
            <a:cxnSpLocks/>
          </p:cNvCxnSpPr>
          <p:nvPr/>
        </p:nvCxnSpPr>
        <p:spPr>
          <a:xfrm>
            <a:off x="3362698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6E4566-A543-4E70-AF5C-7CF7E6F9BA11}"/>
              </a:ext>
            </a:extLst>
          </p:cNvPr>
          <p:cNvCxnSpPr>
            <a:cxnSpLocks/>
          </p:cNvCxnSpPr>
          <p:nvPr/>
        </p:nvCxnSpPr>
        <p:spPr>
          <a:xfrm>
            <a:off x="11568112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27D2804-7E52-40DD-B621-86DDBEAD83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30681" y="4131971"/>
            <a:ext cx="3766730" cy="2033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DB3E62-A0BD-483D-A70F-68E15C94474D}"/>
              </a:ext>
            </a:extLst>
          </p:cNvPr>
          <p:cNvCxnSpPr>
            <a:cxnSpLocks/>
          </p:cNvCxnSpPr>
          <p:nvPr userDrawn="1"/>
        </p:nvCxnSpPr>
        <p:spPr>
          <a:xfrm>
            <a:off x="7465405" y="1773238"/>
            <a:ext cx="0" cy="4392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9A8CFA2-B75A-42AE-9DA0-F1475D1CAE8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633392" y="4131971"/>
            <a:ext cx="3766730" cy="2033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BBD190-A44B-4BFE-9BE6-047FE356C7B9}"/>
              </a:ext>
            </a:extLst>
          </p:cNvPr>
          <p:cNvCxnSpPr>
            <a:cxnSpLocks/>
          </p:cNvCxnSpPr>
          <p:nvPr userDrawn="1"/>
        </p:nvCxnSpPr>
        <p:spPr>
          <a:xfrm flipH="1">
            <a:off x="7633393" y="3969544"/>
            <a:ext cx="3766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23B2CD-044D-448F-A6E9-B0AA9131B7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30682" y="3969544"/>
            <a:ext cx="37667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18C95F0-5846-4378-A103-8EC0BD49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5E37489-CCE6-4E01-A0DF-7655F126E03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0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F8702F-913B-427E-B851-DB8BA448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10944225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A1F8A2-05BA-4E7F-A9C4-BE2F9B6B193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90B053-0222-4A4B-9556-5DCEE7ABC68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10429700" cy="77585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228C39-5790-4BCC-B80E-0C8163E5AD57}"/>
              </a:ext>
            </a:extLst>
          </p:cNvPr>
          <p:cNvCxnSpPr>
            <a:cxnSpLocks/>
          </p:cNvCxnSpPr>
          <p:nvPr userDrawn="1"/>
        </p:nvCxnSpPr>
        <p:spPr>
          <a:xfrm>
            <a:off x="5841077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DAC1A-6612-4FA9-9024-FCB1B4E917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4"/>
            <a:ext cx="10429700" cy="3036910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77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BBC563-7099-4FCE-B124-DA8C31DB3D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1757" y="1524000"/>
            <a:ext cx="4389094" cy="4389094"/>
          </a:xfrm>
          <a:custGeom>
            <a:avLst/>
            <a:gdLst>
              <a:gd name="connsiteX0" fmla="*/ 0 w 4389094"/>
              <a:gd name="connsiteY0" fmla="*/ 0 h 4389094"/>
              <a:gd name="connsiteX1" fmla="*/ 4389094 w 4389094"/>
              <a:gd name="connsiteY1" fmla="*/ 0 h 4389094"/>
              <a:gd name="connsiteX2" fmla="*/ 4389094 w 4389094"/>
              <a:gd name="connsiteY2" fmla="*/ 4389094 h 4389094"/>
              <a:gd name="connsiteX3" fmla="*/ 0 w 4389094"/>
              <a:gd name="connsiteY3" fmla="*/ 4389094 h 438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094" h="4389094">
                <a:moveTo>
                  <a:pt x="0" y="0"/>
                </a:moveTo>
                <a:lnTo>
                  <a:pt x="4389094" y="0"/>
                </a:lnTo>
                <a:lnTo>
                  <a:pt x="4389094" y="4389094"/>
                </a:lnTo>
                <a:lnTo>
                  <a:pt x="0" y="4389094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lIns="180000" tIns="144000" rIns="180000" bIns="144000"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A450D0-28A8-4AA9-985A-9174F74870C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5783344" cy="77585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359007-41D6-4BCB-85CD-2D84AF3B00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2"/>
            <a:ext cx="5783344" cy="3036911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6123CD-32B7-420C-A093-E0448951F23C}"/>
              </a:ext>
            </a:extLst>
          </p:cNvPr>
          <p:cNvCxnSpPr>
            <a:cxnSpLocks/>
          </p:cNvCxnSpPr>
          <p:nvPr userDrawn="1"/>
        </p:nvCxnSpPr>
        <p:spPr>
          <a:xfrm>
            <a:off x="881151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Case Stu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rgbClr val="D0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90B053-0222-4A4B-9556-5DCEE7ABC68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10429700" cy="77585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228C39-5790-4BCC-B80E-0C8163E5AD57}"/>
              </a:ext>
            </a:extLst>
          </p:cNvPr>
          <p:cNvCxnSpPr>
            <a:cxnSpLocks/>
          </p:cNvCxnSpPr>
          <p:nvPr userDrawn="1"/>
        </p:nvCxnSpPr>
        <p:spPr>
          <a:xfrm>
            <a:off x="5841077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DAC1A-6612-4FA9-9024-FCB1B4E917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4"/>
            <a:ext cx="10429700" cy="3036910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86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AD7EE-D5CB-EA8F-F39C-99C00E3B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67A6-4EF9-447E-A3D9-B85E46C1BA9C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73793-2FFA-33DD-B309-162330F5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B53B2-FDB3-CB00-0238-EA39D3C6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455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Case Study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rgbClr val="D0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BBC563-7099-4FCE-B124-DA8C31DB3D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1757" y="1524000"/>
            <a:ext cx="4389094" cy="4389094"/>
          </a:xfrm>
          <a:custGeom>
            <a:avLst/>
            <a:gdLst>
              <a:gd name="connsiteX0" fmla="*/ 0 w 4389094"/>
              <a:gd name="connsiteY0" fmla="*/ 0 h 4389094"/>
              <a:gd name="connsiteX1" fmla="*/ 4389094 w 4389094"/>
              <a:gd name="connsiteY1" fmla="*/ 0 h 4389094"/>
              <a:gd name="connsiteX2" fmla="*/ 4389094 w 4389094"/>
              <a:gd name="connsiteY2" fmla="*/ 4389094 h 4389094"/>
              <a:gd name="connsiteX3" fmla="*/ 0 w 4389094"/>
              <a:gd name="connsiteY3" fmla="*/ 4389094 h 438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094" h="4389094">
                <a:moveTo>
                  <a:pt x="0" y="0"/>
                </a:moveTo>
                <a:lnTo>
                  <a:pt x="4389094" y="0"/>
                </a:lnTo>
                <a:lnTo>
                  <a:pt x="4389094" y="4389094"/>
                </a:lnTo>
                <a:lnTo>
                  <a:pt x="0" y="4389094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lIns="180000" tIns="144000" rIns="180000" bIns="144000"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A450D0-28A8-4AA9-985A-9174F74870C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5783344" cy="77585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359007-41D6-4BCB-85CD-2D84AF3B00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2"/>
            <a:ext cx="5783344" cy="3036911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6123CD-32B7-420C-A093-E0448951F23C}"/>
              </a:ext>
            </a:extLst>
          </p:cNvPr>
          <p:cNvCxnSpPr>
            <a:cxnSpLocks/>
          </p:cNvCxnSpPr>
          <p:nvPr userDrawn="1"/>
        </p:nvCxnSpPr>
        <p:spPr>
          <a:xfrm>
            <a:off x="881151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giene Case Stu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rgbClr val="E9F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90B053-0222-4A4B-9556-5DCEE7ABC68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10429700" cy="77585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228C39-5790-4BCC-B80E-0C8163E5AD57}"/>
              </a:ext>
            </a:extLst>
          </p:cNvPr>
          <p:cNvCxnSpPr>
            <a:cxnSpLocks/>
          </p:cNvCxnSpPr>
          <p:nvPr userDrawn="1"/>
        </p:nvCxnSpPr>
        <p:spPr>
          <a:xfrm>
            <a:off x="5841077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DAC1A-6612-4FA9-9024-FCB1B4E917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4"/>
            <a:ext cx="10429700" cy="3036910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96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giene Case Study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rgbClr val="E9F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BBC563-7099-4FCE-B124-DA8C31DB3D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1757" y="1524000"/>
            <a:ext cx="4389094" cy="4389094"/>
          </a:xfrm>
          <a:custGeom>
            <a:avLst/>
            <a:gdLst>
              <a:gd name="connsiteX0" fmla="*/ 0 w 4389094"/>
              <a:gd name="connsiteY0" fmla="*/ 0 h 4389094"/>
              <a:gd name="connsiteX1" fmla="*/ 4389094 w 4389094"/>
              <a:gd name="connsiteY1" fmla="*/ 0 h 4389094"/>
              <a:gd name="connsiteX2" fmla="*/ 4389094 w 4389094"/>
              <a:gd name="connsiteY2" fmla="*/ 4389094 h 4389094"/>
              <a:gd name="connsiteX3" fmla="*/ 0 w 4389094"/>
              <a:gd name="connsiteY3" fmla="*/ 4389094 h 438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094" h="4389094">
                <a:moveTo>
                  <a:pt x="0" y="0"/>
                </a:moveTo>
                <a:lnTo>
                  <a:pt x="4389094" y="0"/>
                </a:lnTo>
                <a:lnTo>
                  <a:pt x="4389094" y="4389094"/>
                </a:lnTo>
                <a:lnTo>
                  <a:pt x="0" y="4389094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lIns="180000" tIns="144000" rIns="180000" bIns="144000"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A450D0-28A8-4AA9-985A-9174F74870C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5783344" cy="77585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359007-41D6-4BCB-85CD-2D84AF3B00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2"/>
            <a:ext cx="5783344" cy="3036911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6123CD-32B7-420C-A093-E0448951F23C}"/>
              </a:ext>
            </a:extLst>
          </p:cNvPr>
          <p:cNvCxnSpPr>
            <a:cxnSpLocks/>
          </p:cNvCxnSpPr>
          <p:nvPr userDrawn="1"/>
        </p:nvCxnSpPr>
        <p:spPr>
          <a:xfrm>
            <a:off x="881151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rition Case Stu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rgbClr val="DED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90B053-0222-4A4B-9556-5DCEE7ABC68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10429700" cy="77585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228C39-5790-4BCC-B80E-0C8163E5AD57}"/>
              </a:ext>
            </a:extLst>
          </p:cNvPr>
          <p:cNvCxnSpPr>
            <a:cxnSpLocks/>
          </p:cNvCxnSpPr>
          <p:nvPr userDrawn="1"/>
        </p:nvCxnSpPr>
        <p:spPr>
          <a:xfrm>
            <a:off x="5841077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DAC1A-6612-4FA9-9024-FCB1B4E917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4"/>
            <a:ext cx="10429700" cy="3036910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62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rition Case Study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C19-E35A-4634-ABFD-7F942145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2150B-43DC-42A8-9C47-69F8E450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0747B0-0712-4F6C-8FC0-51E29EB4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9124" y="542925"/>
            <a:ext cx="10948989" cy="237337"/>
          </a:xfrm>
        </p:spPr>
        <p:txBody>
          <a:bodyPr>
            <a:noAutofit/>
          </a:bodyPr>
          <a:lstStyle>
            <a:lvl1pPr marL="0" indent="0"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F91F1-FC0B-4B45-98AD-7EB1AB945915}"/>
              </a:ext>
            </a:extLst>
          </p:cNvPr>
          <p:cNvSpPr/>
          <p:nvPr userDrawn="1"/>
        </p:nvSpPr>
        <p:spPr>
          <a:xfrm>
            <a:off x="619124" y="1268413"/>
            <a:ext cx="10948989" cy="4897437"/>
          </a:xfrm>
          <a:prstGeom prst="rect">
            <a:avLst/>
          </a:prstGeom>
          <a:solidFill>
            <a:srgbClr val="DED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BBC563-7099-4FCE-B124-DA8C31DB3D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1757" y="1524000"/>
            <a:ext cx="4389094" cy="4389094"/>
          </a:xfrm>
          <a:custGeom>
            <a:avLst/>
            <a:gdLst>
              <a:gd name="connsiteX0" fmla="*/ 0 w 4389094"/>
              <a:gd name="connsiteY0" fmla="*/ 0 h 4389094"/>
              <a:gd name="connsiteX1" fmla="*/ 4389094 w 4389094"/>
              <a:gd name="connsiteY1" fmla="*/ 0 h 4389094"/>
              <a:gd name="connsiteX2" fmla="*/ 4389094 w 4389094"/>
              <a:gd name="connsiteY2" fmla="*/ 4389094 h 4389094"/>
              <a:gd name="connsiteX3" fmla="*/ 0 w 4389094"/>
              <a:gd name="connsiteY3" fmla="*/ 4389094 h 438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094" h="4389094">
                <a:moveTo>
                  <a:pt x="0" y="0"/>
                </a:moveTo>
                <a:lnTo>
                  <a:pt x="4389094" y="0"/>
                </a:lnTo>
                <a:lnTo>
                  <a:pt x="4389094" y="4389094"/>
                </a:lnTo>
                <a:lnTo>
                  <a:pt x="0" y="4389094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lIns="180000" tIns="144000" rIns="180000" bIns="144000"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A450D0-28A8-4AA9-985A-9174F74870C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81151" y="1524001"/>
            <a:ext cx="5783344" cy="77585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cap="all" spc="15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359007-41D6-4BCB-85CD-2D84AF3B00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1151" y="2876202"/>
            <a:ext cx="5783344" cy="3036911"/>
          </a:xfrm>
        </p:spPr>
        <p:txBody>
          <a:bodyPr numCol="2" spcCol="28800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0" indent="0" algn="l">
              <a:buFont typeface="Arial" panose="020B0604020202020204" pitchFamily="34" charset="0"/>
              <a:buNone/>
              <a:defRPr sz="1600"/>
            </a:lvl2pPr>
            <a:lvl3pPr marL="0" indent="0" algn="l">
              <a:buNone/>
              <a:defRPr sz="1600"/>
            </a:lvl3pPr>
            <a:lvl4pPr marL="0" indent="0" algn="ctr">
              <a:buNone/>
              <a:defRPr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6123CD-32B7-420C-A093-E0448951F23C}"/>
              </a:ext>
            </a:extLst>
          </p:cNvPr>
          <p:cNvCxnSpPr>
            <a:cxnSpLocks/>
          </p:cNvCxnSpPr>
          <p:nvPr userDrawn="1"/>
        </p:nvCxnSpPr>
        <p:spPr>
          <a:xfrm>
            <a:off x="881151" y="2527069"/>
            <a:ext cx="50984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B7DC9A-3E57-4DDD-97CF-824FBD4A52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7944" y="0"/>
            <a:ext cx="5784056" cy="6858000"/>
          </a:xfr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wrap="square" lIns="180000" tIns="144000" rIns="180000" bIns="144000" rtlCol="0">
            <a:noAutofit/>
          </a:bodyPr>
          <a:lstStyle>
            <a:lvl1pPr>
              <a:defRPr lang="en-GB" sz="1400"/>
            </a:lvl1pPr>
          </a:lstStyle>
          <a:p>
            <a:pPr lvl="0"/>
            <a:endParaRPr lang="en-GB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A50F0C-3309-454E-9D97-820F27824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8"/>
            <a:ext cx="5395913" cy="44037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BA463A-B598-4B58-8180-0564D346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14006"/>
            <a:ext cx="5395913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6007BC-13D9-4A1D-A8A8-E27A426ECA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9125" y="542925"/>
            <a:ext cx="5398262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B7DC9A-3E57-4DDD-97CF-824FBD4A52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84056" cy="6858000"/>
          </a:xfr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wrap="square" lIns="180000" tIns="144000" rIns="180000" bIns="144000" rtlCol="0">
            <a:noAutofit/>
          </a:bodyPr>
          <a:lstStyle>
            <a:lvl1pPr>
              <a:defRPr lang="en-GB" sz="1400"/>
            </a:lvl1pPr>
          </a:lstStyle>
          <a:p>
            <a:pPr lvl="0"/>
            <a:endParaRPr lang="en-GB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A50F0C-3309-454E-9D97-820F27824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199" y="1773238"/>
            <a:ext cx="5395913" cy="44037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884837B-32FE-40AE-84AF-6B2280E1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914006"/>
            <a:ext cx="5395914" cy="590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F23A830-D6F5-4C94-9E94-E415A9E48FC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169850" y="542925"/>
            <a:ext cx="5398263" cy="23733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="1" cap="all" spc="260" baseline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Key Statement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3876A36-716A-4BDE-9A98-B8EB3C5A6B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994" y="1268413"/>
            <a:ext cx="572013" cy="505873"/>
          </a:xfrm>
          <a:custGeom>
            <a:avLst/>
            <a:gdLst>
              <a:gd name="connsiteX0" fmla="*/ 475292 w 490625"/>
              <a:gd name="connsiteY0" fmla="*/ 0 h 433896"/>
              <a:gd name="connsiteX1" fmla="*/ 415498 w 490625"/>
              <a:gd name="connsiteY1" fmla="*/ 96592 h 433896"/>
              <a:gd name="connsiteX2" fmla="*/ 392499 w 490625"/>
              <a:gd name="connsiteY2" fmla="*/ 206982 h 433896"/>
              <a:gd name="connsiteX3" fmla="*/ 490625 w 490625"/>
              <a:gd name="connsiteY3" fmla="*/ 206982 h 433896"/>
              <a:gd name="connsiteX4" fmla="*/ 490625 w 490625"/>
              <a:gd name="connsiteY4" fmla="*/ 344971 h 433896"/>
              <a:gd name="connsiteX5" fmla="*/ 274443 w 490625"/>
              <a:gd name="connsiteY5" fmla="*/ 433896 h 433896"/>
              <a:gd name="connsiteX6" fmla="*/ 274443 w 490625"/>
              <a:gd name="connsiteY6" fmla="*/ 274443 h 433896"/>
              <a:gd name="connsiteX7" fmla="*/ 290541 w 490625"/>
              <a:gd name="connsiteY7" fmla="*/ 163286 h 433896"/>
              <a:gd name="connsiteX8" fmla="*/ 333471 w 490625"/>
              <a:gd name="connsiteY8" fmla="*/ 84326 h 433896"/>
              <a:gd name="connsiteX9" fmla="*/ 397100 w 490625"/>
              <a:gd name="connsiteY9" fmla="*/ 31431 h 433896"/>
              <a:gd name="connsiteX10" fmla="*/ 475292 w 490625"/>
              <a:gd name="connsiteY10" fmla="*/ 0 h 433896"/>
              <a:gd name="connsiteX11" fmla="*/ 200849 w 490625"/>
              <a:gd name="connsiteY11" fmla="*/ 0 h 433896"/>
              <a:gd name="connsiteX12" fmla="*/ 141055 w 490625"/>
              <a:gd name="connsiteY12" fmla="*/ 96592 h 433896"/>
              <a:gd name="connsiteX13" fmla="*/ 119590 w 490625"/>
              <a:gd name="connsiteY13" fmla="*/ 206982 h 433896"/>
              <a:gd name="connsiteX14" fmla="*/ 217714 w 490625"/>
              <a:gd name="connsiteY14" fmla="*/ 206982 h 433896"/>
              <a:gd name="connsiteX15" fmla="*/ 217714 w 490625"/>
              <a:gd name="connsiteY15" fmla="*/ 344971 h 433896"/>
              <a:gd name="connsiteX16" fmla="*/ 0 w 490625"/>
              <a:gd name="connsiteY16" fmla="*/ 433896 h 433896"/>
              <a:gd name="connsiteX17" fmla="*/ 0 w 490625"/>
              <a:gd name="connsiteY17" fmla="*/ 274443 h 433896"/>
              <a:gd name="connsiteX18" fmla="*/ 16098 w 490625"/>
              <a:gd name="connsiteY18" fmla="*/ 163286 h 433896"/>
              <a:gd name="connsiteX19" fmla="*/ 59794 w 490625"/>
              <a:gd name="connsiteY19" fmla="*/ 84326 h 433896"/>
              <a:gd name="connsiteX20" fmla="*/ 123423 w 490625"/>
              <a:gd name="connsiteY20" fmla="*/ 31431 h 433896"/>
              <a:gd name="connsiteX21" fmla="*/ 200849 w 490625"/>
              <a:gd name="connsiteY21" fmla="*/ 0 h 4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625" h="433896">
                <a:moveTo>
                  <a:pt x="475292" y="0"/>
                </a:moveTo>
                <a:cubicBezTo>
                  <a:pt x="448718" y="27598"/>
                  <a:pt x="428785" y="59796"/>
                  <a:pt x="415498" y="96592"/>
                </a:cubicBezTo>
                <a:cubicBezTo>
                  <a:pt x="402211" y="133389"/>
                  <a:pt x="394544" y="170185"/>
                  <a:pt x="392499" y="206982"/>
                </a:cubicBezTo>
                <a:lnTo>
                  <a:pt x="490625" y="206982"/>
                </a:lnTo>
                <a:lnTo>
                  <a:pt x="490625" y="344971"/>
                </a:lnTo>
                <a:lnTo>
                  <a:pt x="274443" y="433896"/>
                </a:lnTo>
                <a:lnTo>
                  <a:pt x="274443" y="274443"/>
                </a:lnTo>
                <a:cubicBezTo>
                  <a:pt x="274443" y="231513"/>
                  <a:pt x="279809" y="194461"/>
                  <a:pt x="290541" y="163286"/>
                </a:cubicBezTo>
                <a:cubicBezTo>
                  <a:pt x="301274" y="132111"/>
                  <a:pt x="315583" y="105791"/>
                  <a:pt x="333471" y="84326"/>
                </a:cubicBezTo>
                <a:cubicBezTo>
                  <a:pt x="351359" y="62861"/>
                  <a:pt x="372568" y="45230"/>
                  <a:pt x="397100" y="31431"/>
                </a:cubicBezTo>
                <a:cubicBezTo>
                  <a:pt x="421631" y="17632"/>
                  <a:pt x="447695" y="7155"/>
                  <a:pt x="475292" y="0"/>
                </a:cubicBezTo>
                <a:close/>
                <a:moveTo>
                  <a:pt x="200849" y="0"/>
                </a:moveTo>
                <a:cubicBezTo>
                  <a:pt x="174274" y="27598"/>
                  <a:pt x="154342" y="59796"/>
                  <a:pt x="141055" y="96592"/>
                </a:cubicBezTo>
                <a:cubicBezTo>
                  <a:pt x="127766" y="133389"/>
                  <a:pt x="120612" y="170185"/>
                  <a:pt x="119590" y="206982"/>
                </a:cubicBezTo>
                <a:lnTo>
                  <a:pt x="217714" y="206982"/>
                </a:lnTo>
                <a:lnTo>
                  <a:pt x="217714" y="344971"/>
                </a:lnTo>
                <a:lnTo>
                  <a:pt x="0" y="433896"/>
                </a:lnTo>
                <a:lnTo>
                  <a:pt x="0" y="274443"/>
                </a:lnTo>
                <a:cubicBezTo>
                  <a:pt x="0" y="231513"/>
                  <a:pt x="5366" y="194461"/>
                  <a:pt x="16098" y="163286"/>
                </a:cubicBezTo>
                <a:cubicBezTo>
                  <a:pt x="26831" y="132111"/>
                  <a:pt x="41396" y="105791"/>
                  <a:pt x="59794" y="84326"/>
                </a:cubicBezTo>
                <a:cubicBezTo>
                  <a:pt x="78193" y="62861"/>
                  <a:pt x="99403" y="45230"/>
                  <a:pt x="123423" y="31431"/>
                </a:cubicBezTo>
                <a:cubicBezTo>
                  <a:pt x="147442" y="17632"/>
                  <a:pt x="173252" y="7155"/>
                  <a:pt x="20084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buNone/>
              <a:defRPr sz="100"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2722A0D-67C7-4BDA-A064-D9EB3AE25F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9124" y="1862138"/>
            <a:ext cx="10948989" cy="2570950"/>
          </a:xfrm>
        </p:spPr>
        <p:txBody>
          <a:bodyPr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quote or key statement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7E8C97E-F62D-41A3-8BE9-79E20554D20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819400" y="4740973"/>
            <a:ext cx="6553200" cy="759715"/>
          </a:xfrm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3pPr>
            <a:lvl4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4pPr>
            <a:lvl5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0206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Key Statem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AC86E1-0527-434F-83F1-EABE5EFA9B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24738" y="542925"/>
            <a:ext cx="4143374" cy="5622925"/>
          </a:xfrm>
          <a:custGeom>
            <a:avLst/>
            <a:gdLst>
              <a:gd name="connsiteX0" fmla="*/ 0 w 4143374"/>
              <a:gd name="connsiteY0" fmla="*/ 0 h 5622925"/>
              <a:gd name="connsiteX1" fmla="*/ 4143374 w 4143374"/>
              <a:gd name="connsiteY1" fmla="*/ 0 h 5622925"/>
              <a:gd name="connsiteX2" fmla="*/ 4143374 w 4143374"/>
              <a:gd name="connsiteY2" fmla="*/ 5622925 h 5622925"/>
              <a:gd name="connsiteX3" fmla="*/ 0 w 4143374"/>
              <a:gd name="connsiteY3" fmla="*/ 5622925 h 562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4" h="5622925">
                <a:moveTo>
                  <a:pt x="0" y="0"/>
                </a:moveTo>
                <a:lnTo>
                  <a:pt x="4143374" y="0"/>
                </a:lnTo>
                <a:lnTo>
                  <a:pt x="4143374" y="5622925"/>
                </a:lnTo>
                <a:lnTo>
                  <a:pt x="0" y="5622925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wrap="square" lIns="180000" tIns="144000" rIns="180000" bIns="144000" rtlCol="0">
            <a:noAutofit/>
          </a:bodyPr>
          <a:lstStyle>
            <a:lvl1pPr>
              <a:defRPr lang="en-GB" sz="1400"/>
            </a:lvl1pPr>
          </a:lstStyle>
          <a:p>
            <a:pPr lvl="0"/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256F4CC-C776-4AC7-9A38-E70788648CD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9124" y="4740973"/>
            <a:ext cx="6553200" cy="759715"/>
          </a:xfrm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3pPr>
            <a:lvl4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4pPr>
            <a:lvl5pPr marL="0" indent="0" algn="ctr">
              <a:spcBef>
                <a:spcPts val="600"/>
              </a:spcBef>
              <a:buNone/>
              <a:defRPr sz="1800" b="0" cap="none" spc="0" baseline="0">
                <a:ln>
                  <a:noFill/>
                </a:ln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Job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3876A36-716A-4BDE-9A98-B8EB3C5A6B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9718" y="1268413"/>
            <a:ext cx="572013" cy="505873"/>
          </a:xfrm>
          <a:custGeom>
            <a:avLst/>
            <a:gdLst>
              <a:gd name="connsiteX0" fmla="*/ 475292 w 490625"/>
              <a:gd name="connsiteY0" fmla="*/ 0 h 433896"/>
              <a:gd name="connsiteX1" fmla="*/ 415498 w 490625"/>
              <a:gd name="connsiteY1" fmla="*/ 96592 h 433896"/>
              <a:gd name="connsiteX2" fmla="*/ 392499 w 490625"/>
              <a:gd name="connsiteY2" fmla="*/ 206982 h 433896"/>
              <a:gd name="connsiteX3" fmla="*/ 490625 w 490625"/>
              <a:gd name="connsiteY3" fmla="*/ 206982 h 433896"/>
              <a:gd name="connsiteX4" fmla="*/ 490625 w 490625"/>
              <a:gd name="connsiteY4" fmla="*/ 344971 h 433896"/>
              <a:gd name="connsiteX5" fmla="*/ 274443 w 490625"/>
              <a:gd name="connsiteY5" fmla="*/ 433896 h 433896"/>
              <a:gd name="connsiteX6" fmla="*/ 274443 w 490625"/>
              <a:gd name="connsiteY6" fmla="*/ 274443 h 433896"/>
              <a:gd name="connsiteX7" fmla="*/ 290541 w 490625"/>
              <a:gd name="connsiteY7" fmla="*/ 163286 h 433896"/>
              <a:gd name="connsiteX8" fmla="*/ 333471 w 490625"/>
              <a:gd name="connsiteY8" fmla="*/ 84326 h 433896"/>
              <a:gd name="connsiteX9" fmla="*/ 397100 w 490625"/>
              <a:gd name="connsiteY9" fmla="*/ 31431 h 433896"/>
              <a:gd name="connsiteX10" fmla="*/ 475292 w 490625"/>
              <a:gd name="connsiteY10" fmla="*/ 0 h 433896"/>
              <a:gd name="connsiteX11" fmla="*/ 200849 w 490625"/>
              <a:gd name="connsiteY11" fmla="*/ 0 h 433896"/>
              <a:gd name="connsiteX12" fmla="*/ 141055 w 490625"/>
              <a:gd name="connsiteY12" fmla="*/ 96592 h 433896"/>
              <a:gd name="connsiteX13" fmla="*/ 119590 w 490625"/>
              <a:gd name="connsiteY13" fmla="*/ 206982 h 433896"/>
              <a:gd name="connsiteX14" fmla="*/ 217714 w 490625"/>
              <a:gd name="connsiteY14" fmla="*/ 206982 h 433896"/>
              <a:gd name="connsiteX15" fmla="*/ 217714 w 490625"/>
              <a:gd name="connsiteY15" fmla="*/ 344971 h 433896"/>
              <a:gd name="connsiteX16" fmla="*/ 0 w 490625"/>
              <a:gd name="connsiteY16" fmla="*/ 433896 h 433896"/>
              <a:gd name="connsiteX17" fmla="*/ 0 w 490625"/>
              <a:gd name="connsiteY17" fmla="*/ 274443 h 433896"/>
              <a:gd name="connsiteX18" fmla="*/ 16098 w 490625"/>
              <a:gd name="connsiteY18" fmla="*/ 163286 h 433896"/>
              <a:gd name="connsiteX19" fmla="*/ 59794 w 490625"/>
              <a:gd name="connsiteY19" fmla="*/ 84326 h 433896"/>
              <a:gd name="connsiteX20" fmla="*/ 123423 w 490625"/>
              <a:gd name="connsiteY20" fmla="*/ 31431 h 433896"/>
              <a:gd name="connsiteX21" fmla="*/ 200849 w 490625"/>
              <a:gd name="connsiteY21" fmla="*/ 0 h 4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625" h="433896">
                <a:moveTo>
                  <a:pt x="475292" y="0"/>
                </a:moveTo>
                <a:cubicBezTo>
                  <a:pt x="448718" y="27598"/>
                  <a:pt x="428785" y="59796"/>
                  <a:pt x="415498" y="96592"/>
                </a:cubicBezTo>
                <a:cubicBezTo>
                  <a:pt x="402211" y="133389"/>
                  <a:pt x="394544" y="170185"/>
                  <a:pt x="392499" y="206982"/>
                </a:cubicBezTo>
                <a:lnTo>
                  <a:pt x="490625" y="206982"/>
                </a:lnTo>
                <a:lnTo>
                  <a:pt x="490625" y="344971"/>
                </a:lnTo>
                <a:lnTo>
                  <a:pt x="274443" y="433896"/>
                </a:lnTo>
                <a:lnTo>
                  <a:pt x="274443" y="274443"/>
                </a:lnTo>
                <a:cubicBezTo>
                  <a:pt x="274443" y="231513"/>
                  <a:pt x="279809" y="194461"/>
                  <a:pt x="290541" y="163286"/>
                </a:cubicBezTo>
                <a:cubicBezTo>
                  <a:pt x="301274" y="132111"/>
                  <a:pt x="315583" y="105791"/>
                  <a:pt x="333471" y="84326"/>
                </a:cubicBezTo>
                <a:cubicBezTo>
                  <a:pt x="351359" y="62861"/>
                  <a:pt x="372568" y="45230"/>
                  <a:pt x="397100" y="31431"/>
                </a:cubicBezTo>
                <a:cubicBezTo>
                  <a:pt x="421631" y="17632"/>
                  <a:pt x="447695" y="7155"/>
                  <a:pt x="475292" y="0"/>
                </a:cubicBezTo>
                <a:close/>
                <a:moveTo>
                  <a:pt x="200849" y="0"/>
                </a:moveTo>
                <a:cubicBezTo>
                  <a:pt x="174274" y="27598"/>
                  <a:pt x="154342" y="59796"/>
                  <a:pt x="141055" y="96592"/>
                </a:cubicBezTo>
                <a:cubicBezTo>
                  <a:pt x="127766" y="133389"/>
                  <a:pt x="120612" y="170185"/>
                  <a:pt x="119590" y="206982"/>
                </a:cubicBezTo>
                <a:lnTo>
                  <a:pt x="217714" y="206982"/>
                </a:lnTo>
                <a:lnTo>
                  <a:pt x="217714" y="344971"/>
                </a:lnTo>
                <a:lnTo>
                  <a:pt x="0" y="433896"/>
                </a:lnTo>
                <a:lnTo>
                  <a:pt x="0" y="274443"/>
                </a:lnTo>
                <a:cubicBezTo>
                  <a:pt x="0" y="231513"/>
                  <a:pt x="5366" y="194461"/>
                  <a:pt x="16098" y="163286"/>
                </a:cubicBezTo>
                <a:cubicBezTo>
                  <a:pt x="26831" y="132111"/>
                  <a:pt x="41396" y="105791"/>
                  <a:pt x="59794" y="84326"/>
                </a:cubicBezTo>
                <a:cubicBezTo>
                  <a:pt x="78193" y="62861"/>
                  <a:pt x="99403" y="45230"/>
                  <a:pt x="123423" y="31431"/>
                </a:cubicBezTo>
                <a:cubicBezTo>
                  <a:pt x="147442" y="17632"/>
                  <a:pt x="173252" y="7155"/>
                  <a:pt x="20084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buNone/>
              <a:defRPr sz="100"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5B01F51-2978-44BA-88B7-EF4388DAEC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5B01F51-2978-44BA-88B7-EF4388DA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B8B87D4-C81C-4920-8BBD-385AB58205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7BF51-3088-4814-AB96-7B76B9A8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B5CA-6D90-426D-8AF1-D3FAD6BC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2722A0D-67C7-4BDA-A064-D9EB3AE25F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9124" y="1862138"/>
            <a:ext cx="6553201" cy="2570950"/>
          </a:xfrm>
        </p:spPr>
        <p:txBody>
          <a:bodyPr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 sz="3200" b="0" cap="none" spc="0" baseline="0">
                <a:ln>
                  <a:noFill/>
                </a:ln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quote or key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4116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5C02A-0232-44D4-9A28-C8CD72F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0BDDC-6003-4E4A-9428-FDD8C4CF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CB7D-6F33-48E0-A684-BABF742E97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0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54B0-09D2-75E6-4136-BB392AB9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08CA-411F-D02A-4FDD-6CACDD10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39D6D-8542-3FCE-00C7-3F2305E29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8ADCD-87AE-8885-D1DC-785E6DE8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F897-C8B6-43E6-BB79-16A565D39C93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FCC3D-3B8E-E8AE-2FD0-E4B1ABA6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0DC7-7C11-39F4-B967-D7CA1624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13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rporate">
    <p:bg>
      <p:bgPr>
        <a:gradFill>
          <a:gsLst>
            <a:gs pos="15000">
              <a:schemeClr val="accent1"/>
            </a:gs>
            <a:gs pos="80000">
              <a:srgbClr val="59186B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0F5D3C-85B9-4FCE-B71A-B4FDA549B8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0F5D3C-85B9-4FCE-B71A-B4FDA549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8943D99-F71A-4746-988A-44F2E2968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Kite Display Light" panose="02000000000000000000" pitchFamily="50" charset="0"/>
              <a:ea typeface="+mj-ea"/>
              <a:cs typeface="+mj-cs"/>
              <a:sym typeface="Kite Display Light" panose="02000000000000000000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F5DF-37B7-439C-823C-4C71F030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A8CB7D-6F33-48E0-A684-BABF742E97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AFDAA-BC14-4BD8-B699-C8ED6BED56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00A43D-7A7C-4987-90A2-172B006A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66750"/>
            <a:ext cx="6708775" cy="2919412"/>
          </a:xfrm>
        </p:spPr>
        <p:txBody>
          <a:bodyPr anchor="b"/>
          <a:lstStyle>
            <a:lvl1pPr>
              <a:defRPr sz="5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1FD7F9-BDA8-423E-857C-33F93B769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4" y="4634763"/>
            <a:ext cx="6708775" cy="8064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583A27-5702-4EB4-82C5-906EFA4773EA}"/>
              </a:ext>
            </a:extLst>
          </p:cNvPr>
          <p:cNvSpPr/>
          <p:nvPr userDrawn="1"/>
        </p:nvSpPr>
        <p:spPr>
          <a:xfrm>
            <a:off x="10622070" y="541062"/>
            <a:ext cx="946041" cy="860327"/>
          </a:xfrm>
          <a:custGeom>
            <a:avLst/>
            <a:gdLst>
              <a:gd name="connsiteX0" fmla="*/ 536969 w 762806"/>
              <a:gd name="connsiteY0" fmla="*/ 263664 h 693695"/>
              <a:gd name="connsiteX1" fmla="*/ 554184 w 762806"/>
              <a:gd name="connsiteY1" fmla="*/ 264760 h 693695"/>
              <a:gd name="connsiteX2" fmla="*/ 553799 w 762806"/>
              <a:gd name="connsiteY2" fmla="*/ 264889 h 693695"/>
              <a:gd name="connsiteX3" fmla="*/ 572298 w 762806"/>
              <a:gd name="connsiteY3" fmla="*/ 340425 h 693695"/>
              <a:gd name="connsiteX4" fmla="*/ 520271 w 762806"/>
              <a:gd name="connsiteY4" fmla="*/ 385901 h 693695"/>
              <a:gd name="connsiteX5" fmla="*/ 481732 w 762806"/>
              <a:gd name="connsiteY5" fmla="*/ 374468 h 693695"/>
              <a:gd name="connsiteX6" fmla="*/ 495221 w 762806"/>
              <a:gd name="connsiteY6" fmla="*/ 303300 h 693695"/>
              <a:gd name="connsiteX7" fmla="*/ 536969 w 762806"/>
              <a:gd name="connsiteY7" fmla="*/ 263664 h 693695"/>
              <a:gd name="connsiteX8" fmla="*/ 525794 w 762806"/>
              <a:gd name="connsiteY8" fmla="*/ 116515 h 693695"/>
              <a:gd name="connsiteX9" fmla="*/ 762806 w 762806"/>
              <a:gd name="connsiteY9" fmla="*/ 169185 h 693695"/>
              <a:gd name="connsiteX10" fmla="*/ 624967 w 762806"/>
              <a:gd name="connsiteY10" fmla="*/ 323340 h 693695"/>
              <a:gd name="connsiteX11" fmla="*/ 629977 w 762806"/>
              <a:gd name="connsiteY11" fmla="*/ 287499 h 693695"/>
              <a:gd name="connsiteX12" fmla="*/ 569343 w 762806"/>
              <a:gd name="connsiteY12" fmla="*/ 219928 h 693695"/>
              <a:gd name="connsiteX13" fmla="*/ 503185 w 762806"/>
              <a:gd name="connsiteY13" fmla="*/ 251272 h 693695"/>
              <a:gd name="connsiteX14" fmla="*/ 0 w 762806"/>
              <a:gd name="connsiteY14" fmla="*/ 0 h 693695"/>
              <a:gd name="connsiteX15" fmla="*/ 475180 w 762806"/>
              <a:gd name="connsiteY15" fmla="*/ 105210 h 693695"/>
              <a:gd name="connsiteX16" fmla="*/ 440367 w 762806"/>
              <a:gd name="connsiteY16" fmla="*/ 312806 h 693695"/>
              <a:gd name="connsiteX17" fmla="*/ 425851 w 762806"/>
              <a:gd name="connsiteY17" fmla="*/ 399132 h 693695"/>
              <a:gd name="connsiteX18" fmla="*/ 426365 w 762806"/>
              <a:gd name="connsiteY18" fmla="*/ 399517 h 693695"/>
              <a:gd name="connsiteX19" fmla="*/ 532602 w 762806"/>
              <a:gd name="connsiteY19" fmla="*/ 427779 h 693695"/>
              <a:gd name="connsiteX20" fmla="*/ 295205 w 762806"/>
              <a:gd name="connsiteY20" fmla="*/ 693695 h 693695"/>
              <a:gd name="connsiteX21" fmla="*/ 305354 w 762806"/>
              <a:gd name="connsiteY21" fmla="*/ 435101 h 693695"/>
              <a:gd name="connsiteX22" fmla="*/ 303812 w 762806"/>
              <a:gd name="connsiteY22" fmla="*/ 425852 h 693695"/>
              <a:gd name="connsiteX23" fmla="*/ 326164 w 762806"/>
              <a:gd name="connsiteY23" fmla="*/ 425852 h 693695"/>
              <a:gd name="connsiteX24" fmla="*/ 342094 w 762806"/>
              <a:gd name="connsiteY24" fmla="*/ 330919 h 693695"/>
              <a:gd name="connsiteX25" fmla="*/ 416216 w 762806"/>
              <a:gd name="connsiteY25" fmla="*/ 279534 h 693695"/>
              <a:gd name="connsiteX26" fmla="*/ 425594 w 762806"/>
              <a:gd name="connsiteY26" fmla="*/ 221341 h 693695"/>
              <a:gd name="connsiteX27" fmla="*/ 410307 w 762806"/>
              <a:gd name="connsiteY27" fmla="*/ 221341 h 693695"/>
              <a:gd name="connsiteX28" fmla="*/ 350572 w 762806"/>
              <a:gd name="connsiteY28" fmla="*/ 269771 h 693695"/>
              <a:gd name="connsiteX29" fmla="*/ 360207 w 762806"/>
              <a:gd name="connsiteY29" fmla="*/ 223653 h 693695"/>
              <a:gd name="connsiteX30" fmla="*/ 307666 w 762806"/>
              <a:gd name="connsiteY30" fmla="*/ 223653 h 693695"/>
              <a:gd name="connsiteX31" fmla="*/ 286341 w 762806"/>
              <a:gd name="connsiteY31" fmla="*/ 350702 h 693695"/>
              <a:gd name="connsiteX32" fmla="*/ 0 w 762806"/>
              <a:gd name="connsiteY32" fmla="*/ 0 h 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2806" h="693695">
                <a:moveTo>
                  <a:pt x="536969" y="263664"/>
                </a:moveTo>
                <a:cubicBezTo>
                  <a:pt x="542751" y="262344"/>
                  <a:pt x="548596" y="262544"/>
                  <a:pt x="554184" y="264760"/>
                </a:cubicBezTo>
                <a:lnTo>
                  <a:pt x="553799" y="264889"/>
                </a:lnTo>
                <a:cubicBezTo>
                  <a:pt x="576280" y="273881"/>
                  <a:pt x="584245" y="303942"/>
                  <a:pt x="572298" y="340425"/>
                </a:cubicBezTo>
                <a:cubicBezTo>
                  <a:pt x="564847" y="363548"/>
                  <a:pt x="546991" y="385901"/>
                  <a:pt x="520271" y="385901"/>
                </a:cubicBezTo>
                <a:cubicBezTo>
                  <a:pt x="506665" y="385402"/>
                  <a:pt x="493408" y="381469"/>
                  <a:pt x="481732" y="374468"/>
                </a:cubicBezTo>
                <a:cubicBezTo>
                  <a:pt x="483356" y="350290"/>
                  <a:pt x="487884" y="326395"/>
                  <a:pt x="495221" y="303300"/>
                </a:cubicBezTo>
                <a:cubicBezTo>
                  <a:pt x="502832" y="285282"/>
                  <a:pt x="519620" y="267626"/>
                  <a:pt x="536969" y="263664"/>
                </a:cubicBezTo>
                <a:close/>
                <a:moveTo>
                  <a:pt x="525794" y="116515"/>
                </a:moveTo>
                <a:lnTo>
                  <a:pt x="762806" y="169185"/>
                </a:lnTo>
                <a:lnTo>
                  <a:pt x="624967" y="323340"/>
                </a:lnTo>
                <a:cubicBezTo>
                  <a:pt x="627892" y="311602"/>
                  <a:pt x="629571" y="299588"/>
                  <a:pt x="629977" y="287499"/>
                </a:cubicBezTo>
                <a:cubicBezTo>
                  <a:pt x="630362" y="241895"/>
                  <a:pt x="602357" y="219928"/>
                  <a:pt x="569343" y="219928"/>
                </a:cubicBezTo>
                <a:cubicBezTo>
                  <a:pt x="543780" y="220254"/>
                  <a:pt x="519628" y="231697"/>
                  <a:pt x="503185" y="251272"/>
                </a:cubicBezTo>
                <a:close/>
                <a:moveTo>
                  <a:pt x="0" y="0"/>
                </a:moveTo>
                <a:lnTo>
                  <a:pt x="475180" y="105210"/>
                </a:lnTo>
                <a:lnTo>
                  <a:pt x="440367" y="312806"/>
                </a:lnTo>
                <a:lnTo>
                  <a:pt x="425851" y="399132"/>
                </a:lnTo>
                <a:lnTo>
                  <a:pt x="426365" y="399517"/>
                </a:lnTo>
                <a:cubicBezTo>
                  <a:pt x="426365" y="399517"/>
                  <a:pt x="479034" y="438441"/>
                  <a:pt x="532602" y="427779"/>
                </a:cubicBezTo>
                <a:lnTo>
                  <a:pt x="295205" y="693695"/>
                </a:lnTo>
                <a:cubicBezTo>
                  <a:pt x="312835" y="608648"/>
                  <a:pt x="316264" y="521268"/>
                  <a:pt x="305354" y="435101"/>
                </a:cubicBezTo>
                <a:lnTo>
                  <a:pt x="303812" y="425852"/>
                </a:lnTo>
                <a:lnTo>
                  <a:pt x="326164" y="425852"/>
                </a:lnTo>
                <a:lnTo>
                  <a:pt x="342094" y="330919"/>
                </a:lnTo>
                <a:cubicBezTo>
                  <a:pt x="348517" y="294564"/>
                  <a:pt x="393735" y="276065"/>
                  <a:pt x="416216" y="279534"/>
                </a:cubicBezTo>
                <a:lnTo>
                  <a:pt x="425594" y="221341"/>
                </a:lnTo>
                <a:cubicBezTo>
                  <a:pt x="420513" y="220797"/>
                  <a:pt x="415388" y="220797"/>
                  <a:pt x="410307" y="221341"/>
                </a:cubicBezTo>
                <a:cubicBezTo>
                  <a:pt x="387441" y="225708"/>
                  <a:pt x="362391" y="249988"/>
                  <a:pt x="350572" y="269771"/>
                </a:cubicBezTo>
                <a:lnTo>
                  <a:pt x="360207" y="223653"/>
                </a:lnTo>
                <a:lnTo>
                  <a:pt x="307666" y="223653"/>
                </a:lnTo>
                <a:lnTo>
                  <a:pt x="286341" y="350702"/>
                </a:lnTo>
                <a:cubicBezTo>
                  <a:pt x="241893" y="209265"/>
                  <a:pt x="141308" y="1027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84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Health">
    <p:bg>
      <p:bgPr>
        <a:gradFill>
          <a:gsLst>
            <a:gs pos="10000">
              <a:srgbClr val="00B9F1"/>
            </a:gs>
            <a:gs pos="100000">
              <a:srgbClr val="09845B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0F5D3C-85B9-4FCE-B71A-B4FDA549B8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0F5D3C-85B9-4FCE-B71A-B4FDA549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8943D99-F71A-4746-988A-44F2E2968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Kite Display Light" panose="02000000000000000000" pitchFamily="50" charset="0"/>
              <a:ea typeface="+mj-ea"/>
              <a:cs typeface="+mj-cs"/>
              <a:sym typeface="Kite Display Light" panose="020000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78547-880D-4598-AEB7-10C79199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66750"/>
            <a:ext cx="6708775" cy="2919412"/>
          </a:xfrm>
        </p:spPr>
        <p:txBody>
          <a:bodyPr anchor="b"/>
          <a:lstStyle>
            <a:lvl1pPr>
              <a:defRPr sz="5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9899-3E72-43A2-9875-024E511F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4" y="4634763"/>
            <a:ext cx="6708775" cy="8064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F5DF-37B7-439C-823C-4C71F030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A8CB7D-6F33-48E0-A684-BABF742E97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29181-13B4-4DC1-A590-92A65895C2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DEB7E9-134E-4A9B-AA33-9C6AF3CF6280}"/>
              </a:ext>
            </a:extLst>
          </p:cNvPr>
          <p:cNvSpPr/>
          <p:nvPr userDrawn="1"/>
        </p:nvSpPr>
        <p:spPr>
          <a:xfrm>
            <a:off x="10622070" y="541062"/>
            <a:ext cx="946041" cy="860327"/>
          </a:xfrm>
          <a:custGeom>
            <a:avLst/>
            <a:gdLst>
              <a:gd name="connsiteX0" fmla="*/ 536969 w 762806"/>
              <a:gd name="connsiteY0" fmla="*/ 263664 h 693695"/>
              <a:gd name="connsiteX1" fmla="*/ 554184 w 762806"/>
              <a:gd name="connsiteY1" fmla="*/ 264760 h 693695"/>
              <a:gd name="connsiteX2" fmla="*/ 553799 w 762806"/>
              <a:gd name="connsiteY2" fmla="*/ 264889 h 693695"/>
              <a:gd name="connsiteX3" fmla="*/ 572298 w 762806"/>
              <a:gd name="connsiteY3" fmla="*/ 340425 h 693695"/>
              <a:gd name="connsiteX4" fmla="*/ 520271 w 762806"/>
              <a:gd name="connsiteY4" fmla="*/ 385901 h 693695"/>
              <a:gd name="connsiteX5" fmla="*/ 481732 w 762806"/>
              <a:gd name="connsiteY5" fmla="*/ 374468 h 693695"/>
              <a:gd name="connsiteX6" fmla="*/ 495221 w 762806"/>
              <a:gd name="connsiteY6" fmla="*/ 303300 h 693695"/>
              <a:gd name="connsiteX7" fmla="*/ 536969 w 762806"/>
              <a:gd name="connsiteY7" fmla="*/ 263664 h 693695"/>
              <a:gd name="connsiteX8" fmla="*/ 525794 w 762806"/>
              <a:gd name="connsiteY8" fmla="*/ 116515 h 693695"/>
              <a:gd name="connsiteX9" fmla="*/ 762806 w 762806"/>
              <a:gd name="connsiteY9" fmla="*/ 169185 h 693695"/>
              <a:gd name="connsiteX10" fmla="*/ 624967 w 762806"/>
              <a:gd name="connsiteY10" fmla="*/ 323340 h 693695"/>
              <a:gd name="connsiteX11" fmla="*/ 629977 w 762806"/>
              <a:gd name="connsiteY11" fmla="*/ 287499 h 693695"/>
              <a:gd name="connsiteX12" fmla="*/ 569343 w 762806"/>
              <a:gd name="connsiteY12" fmla="*/ 219928 h 693695"/>
              <a:gd name="connsiteX13" fmla="*/ 503185 w 762806"/>
              <a:gd name="connsiteY13" fmla="*/ 251272 h 693695"/>
              <a:gd name="connsiteX14" fmla="*/ 0 w 762806"/>
              <a:gd name="connsiteY14" fmla="*/ 0 h 693695"/>
              <a:gd name="connsiteX15" fmla="*/ 475180 w 762806"/>
              <a:gd name="connsiteY15" fmla="*/ 105210 h 693695"/>
              <a:gd name="connsiteX16" fmla="*/ 440367 w 762806"/>
              <a:gd name="connsiteY16" fmla="*/ 312806 h 693695"/>
              <a:gd name="connsiteX17" fmla="*/ 425851 w 762806"/>
              <a:gd name="connsiteY17" fmla="*/ 399132 h 693695"/>
              <a:gd name="connsiteX18" fmla="*/ 426365 w 762806"/>
              <a:gd name="connsiteY18" fmla="*/ 399517 h 693695"/>
              <a:gd name="connsiteX19" fmla="*/ 532602 w 762806"/>
              <a:gd name="connsiteY19" fmla="*/ 427779 h 693695"/>
              <a:gd name="connsiteX20" fmla="*/ 295205 w 762806"/>
              <a:gd name="connsiteY20" fmla="*/ 693695 h 693695"/>
              <a:gd name="connsiteX21" fmla="*/ 305354 w 762806"/>
              <a:gd name="connsiteY21" fmla="*/ 435101 h 693695"/>
              <a:gd name="connsiteX22" fmla="*/ 303812 w 762806"/>
              <a:gd name="connsiteY22" fmla="*/ 425852 h 693695"/>
              <a:gd name="connsiteX23" fmla="*/ 326164 w 762806"/>
              <a:gd name="connsiteY23" fmla="*/ 425852 h 693695"/>
              <a:gd name="connsiteX24" fmla="*/ 342094 w 762806"/>
              <a:gd name="connsiteY24" fmla="*/ 330919 h 693695"/>
              <a:gd name="connsiteX25" fmla="*/ 416216 w 762806"/>
              <a:gd name="connsiteY25" fmla="*/ 279534 h 693695"/>
              <a:gd name="connsiteX26" fmla="*/ 425594 w 762806"/>
              <a:gd name="connsiteY26" fmla="*/ 221341 h 693695"/>
              <a:gd name="connsiteX27" fmla="*/ 410307 w 762806"/>
              <a:gd name="connsiteY27" fmla="*/ 221341 h 693695"/>
              <a:gd name="connsiteX28" fmla="*/ 350572 w 762806"/>
              <a:gd name="connsiteY28" fmla="*/ 269771 h 693695"/>
              <a:gd name="connsiteX29" fmla="*/ 360207 w 762806"/>
              <a:gd name="connsiteY29" fmla="*/ 223653 h 693695"/>
              <a:gd name="connsiteX30" fmla="*/ 307666 w 762806"/>
              <a:gd name="connsiteY30" fmla="*/ 223653 h 693695"/>
              <a:gd name="connsiteX31" fmla="*/ 286341 w 762806"/>
              <a:gd name="connsiteY31" fmla="*/ 350702 h 693695"/>
              <a:gd name="connsiteX32" fmla="*/ 0 w 762806"/>
              <a:gd name="connsiteY32" fmla="*/ 0 h 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2806" h="693695">
                <a:moveTo>
                  <a:pt x="536969" y="263664"/>
                </a:moveTo>
                <a:cubicBezTo>
                  <a:pt x="542751" y="262344"/>
                  <a:pt x="548596" y="262544"/>
                  <a:pt x="554184" y="264760"/>
                </a:cubicBezTo>
                <a:lnTo>
                  <a:pt x="553799" y="264889"/>
                </a:lnTo>
                <a:cubicBezTo>
                  <a:pt x="576280" y="273881"/>
                  <a:pt x="584245" y="303942"/>
                  <a:pt x="572298" y="340425"/>
                </a:cubicBezTo>
                <a:cubicBezTo>
                  <a:pt x="564847" y="363548"/>
                  <a:pt x="546991" y="385901"/>
                  <a:pt x="520271" y="385901"/>
                </a:cubicBezTo>
                <a:cubicBezTo>
                  <a:pt x="506665" y="385402"/>
                  <a:pt x="493408" y="381469"/>
                  <a:pt x="481732" y="374468"/>
                </a:cubicBezTo>
                <a:cubicBezTo>
                  <a:pt x="483356" y="350290"/>
                  <a:pt x="487884" y="326395"/>
                  <a:pt x="495221" y="303300"/>
                </a:cubicBezTo>
                <a:cubicBezTo>
                  <a:pt x="502832" y="285282"/>
                  <a:pt x="519620" y="267626"/>
                  <a:pt x="536969" y="263664"/>
                </a:cubicBezTo>
                <a:close/>
                <a:moveTo>
                  <a:pt x="525794" y="116515"/>
                </a:moveTo>
                <a:lnTo>
                  <a:pt x="762806" y="169185"/>
                </a:lnTo>
                <a:lnTo>
                  <a:pt x="624967" y="323340"/>
                </a:lnTo>
                <a:cubicBezTo>
                  <a:pt x="627892" y="311602"/>
                  <a:pt x="629571" y="299588"/>
                  <a:pt x="629977" y="287499"/>
                </a:cubicBezTo>
                <a:cubicBezTo>
                  <a:pt x="630362" y="241895"/>
                  <a:pt x="602357" y="219928"/>
                  <a:pt x="569343" y="219928"/>
                </a:cubicBezTo>
                <a:cubicBezTo>
                  <a:pt x="543780" y="220254"/>
                  <a:pt x="519628" y="231697"/>
                  <a:pt x="503185" y="251272"/>
                </a:cubicBezTo>
                <a:close/>
                <a:moveTo>
                  <a:pt x="0" y="0"/>
                </a:moveTo>
                <a:lnTo>
                  <a:pt x="475180" y="105210"/>
                </a:lnTo>
                <a:lnTo>
                  <a:pt x="440367" y="312806"/>
                </a:lnTo>
                <a:lnTo>
                  <a:pt x="425851" y="399132"/>
                </a:lnTo>
                <a:lnTo>
                  <a:pt x="426365" y="399517"/>
                </a:lnTo>
                <a:cubicBezTo>
                  <a:pt x="426365" y="399517"/>
                  <a:pt x="479034" y="438441"/>
                  <a:pt x="532602" y="427779"/>
                </a:cubicBezTo>
                <a:lnTo>
                  <a:pt x="295205" y="693695"/>
                </a:lnTo>
                <a:cubicBezTo>
                  <a:pt x="312835" y="608648"/>
                  <a:pt x="316264" y="521268"/>
                  <a:pt x="305354" y="435101"/>
                </a:cubicBezTo>
                <a:lnTo>
                  <a:pt x="303812" y="425852"/>
                </a:lnTo>
                <a:lnTo>
                  <a:pt x="326164" y="425852"/>
                </a:lnTo>
                <a:lnTo>
                  <a:pt x="342094" y="330919"/>
                </a:lnTo>
                <a:cubicBezTo>
                  <a:pt x="348517" y="294564"/>
                  <a:pt x="393735" y="276065"/>
                  <a:pt x="416216" y="279534"/>
                </a:cubicBezTo>
                <a:lnTo>
                  <a:pt x="425594" y="221341"/>
                </a:lnTo>
                <a:cubicBezTo>
                  <a:pt x="420513" y="220797"/>
                  <a:pt x="415388" y="220797"/>
                  <a:pt x="410307" y="221341"/>
                </a:cubicBezTo>
                <a:cubicBezTo>
                  <a:pt x="387441" y="225708"/>
                  <a:pt x="362391" y="249988"/>
                  <a:pt x="350572" y="269771"/>
                </a:cubicBezTo>
                <a:lnTo>
                  <a:pt x="360207" y="223653"/>
                </a:lnTo>
                <a:lnTo>
                  <a:pt x="307666" y="223653"/>
                </a:lnTo>
                <a:lnTo>
                  <a:pt x="286341" y="350702"/>
                </a:lnTo>
                <a:cubicBezTo>
                  <a:pt x="241893" y="209265"/>
                  <a:pt x="141308" y="1027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84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Hygiene">
    <p:bg>
      <p:bgPr>
        <a:gradFill>
          <a:gsLst>
            <a:gs pos="10000">
              <a:srgbClr val="96D22C"/>
            </a:gs>
            <a:gs pos="100000">
              <a:srgbClr val="FFD60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0F5D3C-85B9-4FCE-B71A-B4FDA549B8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0F5D3C-85B9-4FCE-B71A-B4FDA549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8943D99-F71A-4746-988A-44F2E2968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Kite Display Light" panose="02000000000000000000" pitchFamily="50" charset="0"/>
              <a:ea typeface="+mj-ea"/>
              <a:cs typeface="+mj-cs"/>
              <a:sym typeface="Kite Display Light" panose="020000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78547-880D-4598-AEB7-10C79199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66750"/>
            <a:ext cx="6708775" cy="2919412"/>
          </a:xfrm>
        </p:spPr>
        <p:txBody>
          <a:bodyPr anchor="b"/>
          <a:lstStyle>
            <a:lvl1pPr>
              <a:defRPr sz="5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9899-3E72-43A2-9875-024E511F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4" y="4634763"/>
            <a:ext cx="6708775" cy="8064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F5DF-37B7-439C-823C-4C71F030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A8CB7D-6F33-48E0-A684-BABF742E97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29181-13B4-4DC1-A590-92A65895C2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04EBBA-60AC-4C64-8F89-0E995B700E51}"/>
              </a:ext>
            </a:extLst>
          </p:cNvPr>
          <p:cNvSpPr/>
          <p:nvPr userDrawn="1"/>
        </p:nvSpPr>
        <p:spPr>
          <a:xfrm>
            <a:off x="10622070" y="541062"/>
            <a:ext cx="946041" cy="860327"/>
          </a:xfrm>
          <a:custGeom>
            <a:avLst/>
            <a:gdLst>
              <a:gd name="connsiteX0" fmla="*/ 536969 w 762806"/>
              <a:gd name="connsiteY0" fmla="*/ 263664 h 693695"/>
              <a:gd name="connsiteX1" fmla="*/ 554184 w 762806"/>
              <a:gd name="connsiteY1" fmla="*/ 264760 h 693695"/>
              <a:gd name="connsiteX2" fmla="*/ 553799 w 762806"/>
              <a:gd name="connsiteY2" fmla="*/ 264889 h 693695"/>
              <a:gd name="connsiteX3" fmla="*/ 572298 w 762806"/>
              <a:gd name="connsiteY3" fmla="*/ 340425 h 693695"/>
              <a:gd name="connsiteX4" fmla="*/ 520271 w 762806"/>
              <a:gd name="connsiteY4" fmla="*/ 385901 h 693695"/>
              <a:gd name="connsiteX5" fmla="*/ 481732 w 762806"/>
              <a:gd name="connsiteY5" fmla="*/ 374468 h 693695"/>
              <a:gd name="connsiteX6" fmla="*/ 495221 w 762806"/>
              <a:gd name="connsiteY6" fmla="*/ 303300 h 693695"/>
              <a:gd name="connsiteX7" fmla="*/ 536969 w 762806"/>
              <a:gd name="connsiteY7" fmla="*/ 263664 h 693695"/>
              <a:gd name="connsiteX8" fmla="*/ 525794 w 762806"/>
              <a:gd name="connsiteY8" fmla="*/ 116515 h 693695"/>
              <a:gd name="connsiteX9" fmla="*/ 762806 w 762806"/>
              <a:gd name="connsiteY9" fmla="*/ 169185 h 693695"/>
              <a:gd name="connsiteX10" fmla="*/ 624967 w 762806"/>
              <a:gd name="connsiteY10" fmla="*/ 323340 h 693695"/>
              <a:gd name="connsiteX11" fmla="*/ 629977 w 762806"/>
              <a:gd name="connsiteY11" fmla="*/ 287499 h 693695"/>
              <a:gd name="connsiteX12" fmla="*/ 569343 w 762806"/>
              <a:gd name="connsiteY12" fmla="*/ 219928 h 693695"/>
              <a:gd name="connsiteX13" fmla="*/ 503185 w 762806"/>
              <a:gd name="connsiteY13" fmla="*/ 251272 h 693695"/>
              <a:gd name="connsiteX14" fmla="*/ 0 w 762806"/>
              <a:gd name="connsiteY14" fmla="*/ 0 h 693695"/>
              <a:gd name="connsiteX15" fmla="*/ 475180 w 762806"/>
              <a:gd name="connsiteY15" fmla="*/ 105210 h 693695"/>
              <a:gd name="connsiteX16" fmla="*/ 440367 w 762806"/>
              <a:gd name="connsiteY16" fmla="*/ 312806 h 693695"/>
              <a:gd name="connsiteX17" fmla="*/ 425851 w 762806"/>
              <a:gd name="connsiteY17" fmla="*/ 399132 h 693695"/>
              <a:gd name="connsiteX18" fmla="*/ 426365 w 762806"/>
              <a:gd name="connsiteY18" fmla="*/ 399517 h 693695"/>
              <a:gd name="connsiteX19" fmla="*/ 532602 w 762806"/>
              <a:gd name="connsiteY19" fmla="*/ 427779 h 693695"/>
              <a:gd name="connsiteX20" fmla="*/ 295205 w 762806"/>
              <a:gd name="connsiteY20" fmla="*/ 693695 h 693695"/>
              <a:gd name="connsiteX21" fmla="*/ 305354 w 762806"/>
              <a:gd name="connsiteY21" fmla="*/ 435101 h 693695"/>
              <a:gd name="connsiteX22" fmla="*/ 303812 w 762806"/>
              <a:gd name="connsiteY22" fmla="*/ 425852 h 693695"/>
              <a:gd name="connsiteX23" fmla="*/ 326164 w 762806"/>
              <a:gd name="connsiteY23" fmla="*/ 425852 h 693695"/>
              <a:gd name="connsiteX24" fmla="*/ 342094 w 762806"/>
              <a:gd name="connsiteY24" fmla="*/ 330919 h 693695"/>
              <a:gd name="connsiteX25" fmla="*/ 416216 w 762806"/>
              <a:gd name="connsiteY25" fmla="*/ 279534 h 693695"/>
              <a:gd name="connsiteX26" fmla="*/ 425594 w 762806"/>
              <a:gd name="connsiteY26" fmla="*/ 221341 h 693695"/>
              <a:gd name="connsiteX27" fmla="*/ 410307 w 762806"/>
              <a:gd name="connsiteY27" fmla="*/ 221341 h 693695"/>
              <a:gd name="connsiteX28" fmla="*/ 350572 w 762806"/>
              <a:gd name="connsiteY28" fmla="*/ 269771 h 693695"/>
              <a:gd name="connsiteX29" fmla="*/ 360207 w 762806"/>
              <a:gd name="connsiteY29" fmla="*/ 223653 h 693695"/>
              <a:gd name="connsiteX30" fmla="*/ 307666 w 762806"/>
              <a:gd name="connsiteY30" fmla="*/ 223653 h 693695"/>
              <a:gd name="connsiteX31" fmla="*/ 286341 w 762806"/>
              <a:gd name="connsiteY31" fmla="*/ 350702 h 693695"/>
              <a:gd name="connsiteX32" fmla="*/ 0 w 762806"/>
              <a:gd name="connsiteY32" fmla="*/ 0 h 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2806" h="693695">
                <a:moveTo>
                  <a:pt x="536969" y="263664"/>
                </a:moveTo>
                <a:cubicBezTo>
                  <a:pt x="542751" y="262344"/>
                  <a:pt x="548596" y="262544"/>
                  <a:pt x="554184" y="264760"/>
                </a:cubicBezTo>
                <a:lnTo>
                  <a:pt x="553799" y="264889"/>
                </a:lnTo>
                <a:cubicBezTo>
                  <a:pt x="576280" y="273881"/>
                  <a:pt x="584245" y="303942"/>
                  <a:pt x="572298" y="340425"/>
                </a:cubicBezTo>
                <a:cubicBezTo>
                  <a:pt x="564847" y="363548"/>
                  <a:pt x="546991" y="385901"/>
                  <a:pt x="520271" y="385901"/>
                </a:cubicBezTo>
                <a:cubicBezTo>
                  <a:pt x="506665" y="385402"/>
                  <a:pt x="493408" y="381469"/>
                  <a:pt x="481732" y="374468"/>
                </a:cubicBezTo>
                <a:cubicBezTo>
                  <a:pt x="483356" y="350290"/>
                  <a:pt x="487884" y="326395"/>
                  <a:pt x="495221" y="303300"/>
                </a:cubicBezTo>
                <a:cubicBezTo>
                  <a:pt x="502832" y="285282"/>
                  <a:pt x="519620" y="267626"/>
                  <a:pt x="536969" y="263664"/>
                </a:cubicBezTo>
                <a:close/>
                <a:moveTo>
                  <a:pt x="525794" y="116515"/>
                </a:moveTo>
                <a:lnTo>
                  <a:pt x="762806" y="169185"/>
                </a:lnTo>
                <a:lnTo>
                  <a:pt x="624967" y="323340"/>
                </a:lnTo>
                <a:cubicBezTo>
                  <a:pt x="627892" y="311602"/>
                  <a:pt x="629571" y="299588"/>
                  <a:pt x="629977" y="287499"/>
                </a:cubicBezTo>
                <a:cubicBezTo>
                  <a:pt x="630362" y="241895"/>
                  <a:pt x="602357" y="219928"/>
                  <a:pt x="569343" y="219928"/>
                </a:cubicBezTo>
                <a:cubicBezTo>
                  <a:pt x="543780" y="220254"/>
                  <a:pt x="519628" y="231697"/>
                  <a:pt x="503185" y="251272"/>
                </a:cubicBezTo>
                <a:close/>
                <a:moveTo>
                  <a:pt x="0" y="0"/>
                </a:moveTo>
                <a:lnTo>
                  <a:pt x="475180" y="105210"/>
                </a:lnTo>
                <a:lnTo>
                  <a:pt x="440367" y="312806"/>
                </a:lnTo>
                <a:lnTo>
                  <a:pt x="425851" y="399132"/>
                </a:lnTo>
                <a:lnTo>
                  <a:pt x="426365" y="399517"/>
                </a:lnTo>
                <a:cubicBezTo>
                  <a:pt x="426365" y="399517"/>
                  <a:pt x="479034" y="438441"/>
                  <a:pt x="532602" y="427779"/>
                </a:cubicBezTo>
                <a:lnTo>
                  <a:pt x="295205" y="693695"/>
                </a:lnTo>
                <a:cubicBezTo>
                  <a:pt x="312835" y="608648"/>
                  <a:pt x="316264" y="521268"/>
                  <a:pt x="305354" y="435101"/>
                </a:cubicBezTo>
                <a:lnTo>
                  <a:pt x="303812" y="425852"/>
                </a:lnTo>
                <a:lnTo>
                  <a:pt x="326164" y="425852"/>
                </a:lnTo>
                <a:lnTo>
                  <a:pt x="342094" y="330919"/>
                </a:lnTo>
                <a:cubicBezTo>
                  <a:pt x="348517" y="294564"/>
                  <a:pt x="393735" y="276065"/>
                  <a:pt x="416216" y="279534"/>
                </a:cubicBezTo>
                <a:lnTo>
                  <a:pt x="425594" y="221341"/>
                </a:lnTo>
                <a:cubicBezTo>
                  <a:pt x="420513" y="220797"/>
                  <a:pt x="415388" y="220797"/>
                  <a:pt x="410307" y="221341"/>
                </a:cubicBezTo>
                <a:cubicBezTo>
                  <a:pt x="387441" y="225708"/>
                  <a:pt x="362391" y="249988"/>
                  <a:pt x="350572" y="269771"/>
                </a:cubicBezTo>
                <a:lnTo>
                  <a:pt x="360207" y="223653"/>
                </a:lnTo>
                <a:lnTo>
                  <a:pt x="307666" y="223653"/>
                </a:lnTo>
                <a:lnTo>
                  <a:pt x="286341" y="350702"/>
                </a:lnTo>
                <a:cubicBezTo>
                  <a:pt x="241893" y="209265"/>
                  <a:pt x="141308" y="1027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84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Nutrition">
    <p:bg>
      <p:bgPr>
        <a:gradFill>
          <a:gsLst>
            <a:gs pos="10000">
              <a:srgbClr val="5A186B"/>
            </a:gs>
            <a:gs pos="100000">
              <a:srgbClr val="00ABBD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0F5D3C-85B9-4FCE-B71A-B4FDA549B8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0F5D3C-85B9-4FCE-B71A-B4FDA549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8943D99-F71A-4746-988A-44F2E2968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Kite Display Light" panose="02000000000000000000" pitchFamily="50" charset="0"/>
              <a:ea typeface="+mj-ea"/>
              <a:cs typeface="+mj-cs"/>
              <a:sym typeface="Kite Display Light" panose="020000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78547-880D-4598-AEB7-10C79199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4" y="1366750"/>
            <a:ext cx="6708775" cy="2919412"/>
          </a:xfrm>
        </p:spPr>
        <p:txBody>
          <a:bodyPr anchor="b"/>
          <a:lstStyle>
            <a:lvl1pPr>
              <a:defRPr sz="5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9899-3E72-43A2-9875-024E511F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4" y="4634763"/>
            <a:ext cx="6708775" cy="8064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F5DF-37B7-439C-823C-4C71F030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A8CB7D-6F33-48E0-A684-BABF742E97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29181-13B4-4DC1-A590-92A65895C2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Reckitt Benckiser Group plc (RB)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F45DAF-AF8E-47C1-9509-A8A80E2E882B}"/>
              </a:ext>
            </a:extLst>
          </p:cNvPr>
          <p:cNvSpPr/>
          <p:nvPr userDrawn="1"/>
        </p:nvSpPr>
        <p:spPr>
          <a:xfrm>
            <a:off x="10622070" y="541062"/>
            <a:ext cx="946041" cy="860327"/>
          </a:xfrm>
          <a:custGeom>
            <a:avLst/>
            <a:gdLst>
              <a:gd name="connsiteX0" fmla="*/ 536969 w 762806"/>
              <a:gd name="connsiteY0" fmla="*/ 263664 h 693695"/>
              <a:gd name="connsiteX1" fmla="*/ 554184 w 762806"/>
              <a:gd name="connsiteY1" fmla="*/ 264760 h 693695"/>
              <a:gd name="connsiteX2" fmla="*/ 553799 w 762806"/>
              <a:gd name="connsiteY2" fmla="*/ 264889 h 693695"/>
              <a:gd name="connsiteX3" fmla="*/ 572298 w 762806"/>
              <a:gd name="connsiteY3" fmla="*/ 340425 h 693695"/>
              <a:gd name="connsiteX4" fmla="*/ 520271 w 762806"/>
              <a:gd name="connsiteY4" fmla="*/ 385901 h 693695"/>
              <a:gd name="connsiteX5" fmla="*/ 481732 w 762806"/>
              <a:gd name="connsiteY5" fmla="*/ 374468 h 693695"/>
              <a:gd name="connsiteX6" fmla="*/ 495221 w 762806"/>
              <a:gd name="connsiteY6" fmla="*/ 303300 h 693695"/>
              <a:gd name="connsiteX7" fmla="*/ 536969 w 762806"/>
              <a:gd name="connsiteY7" fmla="*/ 263664 h 693695"/>
              <a:gd name="connsiteX8" fmla="*/ 525794 w 762806"/>
              <a:gd name="connsiteY8" fmla="*/ 116515 h 693695"/>
              <a:gd name="connsiteX9" fmla="*/ 762806 w 762806"/>
              <a:gd name="connsiteY9" fmla="*/ 169185 h 693695"/>
              <a:gd name="connsiteX10" fmla="*/ 624967 w 762806"/>
              <a:gd name="connsiteY10" fmla="*/ 323340 h 693695"/>
              <a:gd name="connsiteX11" fmla="*/ 629977 w 762806"/>
              <a:gd name="connsiteY11" fmla="*/ 287499 h 693695"/>
              <a:gd name="connsiteX12" fmla="*/ 569343 w 762806"/>
              <a:gd name="connsiteY12" fmla="*/ 219928 h 693695"/>
              <a:gd name="connsiteX13" fmla="*/ 503185 w 762806"/>
              <a:gd name="connsiteY13" fmla="*/ 251272 h 693695"/>
              <a:gd name="connsiteX14" fmla="*/ 0 w 762806"/>
              <a:gd name="connsiteY14" fmla="*/ 0 h 693695"/>
              <a:gd name="connsiteX15" fmla="*/ 475180 w 762806"/>
              <a:gd name="connsiteY15" fmla="*/ 105210 h 693695"/>
              <a:gd name="connsiteX16" fmla="*/ 440367 w 762806"/>
              <a:gd name="connsiteY16" fmla="*/ 312806 h 693695"/>
              <a:gd name="connsiteX17" fmla="*/ 425851 w 762806"/>
              <a:gd name="connsiteY17" fmla="*/ 399132 h 693695"/>
              <a:gd name="connsiteX18" fmla="*/ 426365 w 762806"/>
              <a:gd name="connsiteY18" fmla="*/ 399517 h 693695"/>
              <a:gd name="connsiteX19" fmla="*/ 532602 w 762806"/>
              <a:gd name="connsiteY19" fmla="*/ 427779 h 693695"/>
              <a:gd name="connsiteX20" fmla="*/ 295205 w 762806"/>
              <a:gd name="connsiteY20" fmla="*/ 693695 h 693695"/>
              <a:gd name="connsiteX21" fmla="*/ 305354 w 762806"/>
              <a:gd name="connsiteY21" fmla="*/ 435101 h 693695"/>
              <a:gd name="connsiteX22" fmla="*/ 303812 w 762806"/>
              <a:gd name="connsiteY22" fmla="*/ 425852 h 693695"/>
              <a:gd name="connsiteX23" fmla="*/ 326164 w 762806"/>
              <a:gd name="connsiteY23" fmla="*/ 425852 h 693695"/>
              <a:gd name="connsiteX24" fmla="*/ 342094 w 762806"/>
              <a:gd name="connsiteY24" fmla="*/ 330919 h 693695"/>
              <a:gd name="connsiteX25" fmla="*/ 416216 w 762806"/>
              <a:gd name="connsiteY25" fmla="*/ 279534 h 693695"/>
              <a:gd name="connsiteX26" fmla="*/ 425594 w 762806"/>
              <a:gd name="connsiteY26" fmla="*/ 221341 h 693695"/>
              <a:gd name="connsiteX27" fmla="*/ 410307 w 762806"/>
              <a:gd name="connsiteY27" fmla="*/ 221341 h 693695"/>
              <a:gd name="connsiteX28" fmla="*/ 350572 w 762806"/>
              <a:gd name="connsiteY28" fmla="*/ 269771 h 693695"/>
              <a:gd name="connsiteX29" fmla="*/ 360207 w 762806"/>
              <a:gd name="connsiteY29" fmla="*/ 223653 h 693695"/>
              <a:gd name="connsiteX30" fmla="*/ 307666 w 762806"/>
              <a:gd name="connsiteY30" fmla="*/ 223653 h 693695"/>
              <a:gd name="connsiteX31" fmla="*/ 286341 w 762806"/>
              <a:gd name="connsiteY31" fmla="*/ 350702 h 693695"/>
              <a:gd name="connsiteX32" fmla="*/ 0 w 762806"/>
              <a:gd name="connsiteY32" fmla="*/ 0 h 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2806" h="693695">
                <a:moveTo>
                  <a:pt x="536969" y="263664"/>
                </a:moveTo>
                <a:cubicBezTo>
                  <a:pt x="542751" y="262344"/>
                  <a:pt x="548596" y="262544"/>
                  <a:pt x="554184" y="264760"/>
                </a:cubicBezTo>
                <a:lnTo>
                  <a:pt x="553799" y="264889"/>
                </a:lnTo>
                <a:cubicBezTo>
                  <a:pt x="576280" y="273881"/>
                  <a:pt x="584245" y="303942"/>
                  <a:pt x="572298" y="340425"/>
                </a:cubicBezTo>
                <a:cubicBezTo>
                  <a:pt x="564847" y="363548"/>
                  <a:pt x="546991" y="385901"/>
                  <a:pt x="520271" y="385901"/>
                </a:cubicBezTo>
                <a:cubicBezTo>
                  <a:pt x="506665" y="385402"/>
                  <a:pt x="493408" y="381469"/>
                  <a:pt x="481732" y="374468"/>
                </a:cubicBezTo>
                <a:cubicBezTo>
                  <a:pt x="483356" y="350290"/>
                  <a:pt x="487884" y="326395"/>
                  <a:pt x="495221" y="303300"/>
                </a:cubicBezTo>
                <a:cubicBezTo>
                  <a:pt x="502832" y="285282"/>
                  <a:pt x="519620" y="267626"/>
                  <a:pt x="536969" y="263664"/>
                </a:cubicBezTo>
                <a:close/>
                <a:moveTo>
                  <a:pt x="525794" y="116515"/>
                </a:moveTo>
                <a:lnTo>
                  <a:pt x="762806" y="169185"/>
                </a:lnTo>
                <a:lnTo>
                  <a:pt x="624967" y="323340"/>
                </a:lnTo>
                <a:cubicBezTo>
                  <a:pt x="627892" y="311602"/>
                  <a:pt x="629571" y="299588"/>
                  <a:pt x="629977" y="287499"/>
                </a:cubicBezTo>
                <a:cubicBezTo>
                  <a:pt x="630362" y="241895"/>
                  <a:pt x="602357" y="219928"/>
                  <a:pt x="569343" y="219928"/>
                </a:cubicBezTo>
                <a:cubicBezTo>
                  <a:pt x="543780" y="220254"/>
                  <a:pt x="519628" y="231697"/>
                  <a:pt x="503185" y="251272"/>
                </a:cubicBezTo>
                <a:close/>
                <a:moveTo>
                  <a:pt x="0" y="0"/>
                </a:moveTo>
                <a:lnTo>
                  <a:pt x="475180" y="105210"/>
                </a:lnTo>
                <a:lnTo>
                  <a:pt x="440367" y="312806"/>
                </a:lnTo>
                <a:lnTo>
                  <a:pt x="425851" y="399132"/>
                </a:lnTo>
                <a:lnTo>
                  <a:pt x="426365" y="399517"/>
                </a:lnTo>
                <a:cubicBezTo>
                  <a:pt x="426365" y="399517"/>
                  <a:pt x="479034" y="438441"/>
                  <a:pt x="532602" y="427779"/>
                </a:cubicBezTo>
                <a:lnTo>
                  <a:pt x="295205" y="693695"/>
                </a:lnTo>
                <a:cubicBezTo>
                  <a:pt x="312835" y="608648"/>
                  <a:pt x="316264" y="521268"/>
                  <a:pt x="305354" y="435101"/>
                </a:cubicBezTo>
                <a:lnTo>
                  <a:pt x="303812" y="425852"/>
                </a:lnTo>
                <a:lnTo>
                  <a:pt x="326164" y="425852"/>
                </a:lnTo>
                <a:lnTo>
                  <a:pt x="342094" y="330919"/>
                </a:lnTo>
                <a:cubicBezTo>
                  <a:pt x="348517" y="294564"/>
                  <a:pt x="393735" y="276065"/>
                  <a:pt x="416216" y="279534"/>
                </a:cubicBezTo>
                <a:lnTo>
                  <a:pt x="425594" y="221341"/>
                </a:lnTo>
                <a:cubicBezTo>
                  <a:pt x="420513" y="220797"/>
                  <a:pt x="415388" y="220797"/>
                  <a:pt x="410307" y="221341"/>
                </a:cubicBezTo>
                <a:cubicBezTo>
                  <a:pt x="387441" y="225708"/>
                  <a:pt x="362391" y="249988"/>
                  <a:pt x="350572" y="269771"/>
                </a:cubicBezTo>
                <a:lnTo>
                  <a:pt x="360207" y="223653"/>
                </a:lnTo>
                <a:lnTo>
                  <a:pt x="307666" y="223653"/>
                </a:lnTo>
                <a:lnTo>
                  <a:pt x="286341" y="350702"/>
                </a:lnTo>
                <a:cubicBezTo>
                  <a:pt x="241893" y="209265"/>
                  <a:pt x="141308" y="1027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84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gradFill>
          <a:gsLst>
            <a:gs pos="15000">
              <a:schemeClr val="accent1"/>
            </a:gs>
            <a:gs pos="80000">
              <a:srgbClr val="59186B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0F5D3C-85B9-4FCE-B71A-B4FDA549B8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8" imgH="278" progId="TCLayout.ActiveDocument.1">
                  <p:embed/>
                </p:oleObj>
              </mc:Choice>
              <mc:Fallback>
                <p:oleObj name="think-cell Slide" r:id="rId4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0F5D3C-85B9-4FCE-B71A-B4FDA549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8943D99-F71A-4746-988A-44F2E2968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Kite Display Light" panose="02000000000000000000" pitchFamily="50" charset="0"/>
              <a:ea typeface="+mj-ea"/>
              <a:cs typeface="+mj-cs"/>
              <a:sym typeface="Kite Display Light" panose="02000000000000000000" pitchFamily="50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F7087F0-954B-42CA-92C5-EFE5AAD261E7}"/>
              </a:ext>
            </a:extLst>
          </p:cNvPr>
          <p:cNvSpPr/>
          <p:nvPr userDrawn="1"/>
        </p:nvSpPr>
        <p:spPr>
          <a:xfrm>
            <a:off x="5250820" y="2668044"/>
            <a:ext cx="1673540" cy="1521912"/>
          </a:xfrm>
          <a:custGeom>
            <a:avLst/>
            <a:gdLst>
              <a:gd name="connsiteX0" fmla="*/ 536969 w 762806"/>
              <a:gd name="connsiteY0" fmla="*/ 263664 h 693695"/>
              <a:gd name="connsiteX1" fmla="*/ 554184 w 762806"/>
              <a:gd name="connsiteY1" fmla="*/ 264760 h 693695"/>
              <a:gd name="connsiteX2" fmla="*/ 553799 w 762806"/>
              <a:gd name="connsiteY2" fmla="*/ 264889 h 693695"/>
              <a:gd name="connsiteX3" fmla="*/ 572298 w 762806"/>
              <a:gd name="connsiteY3" fmla="*/ 340425 h 693695"/>
              <a:gd name="connsiteX4" fmla="*/ 520271 w 762806"/>
              <a:gd name="connsiteY4" fmla="*/ 385901 h 693695"/>
              <a:gd name="connsiteX5" fmla="*/ 481732 w 762806"/>
              <a:gd name="connsiteY5" fmla="*/ 374468 h 693695"/>
              <a:gd name="connsiteX6" fmla="*/ 495221 w 762806"/>
              <a:gd name="connsiteY6" fmla="*/ 303300 h 693695"/>
              <a:gd name="connsiteX7" fmla="*/ 536969 w 762806"/>
              <a:gd name="connsiteY7" fmla="*/ 263664 h 693695"/>
              <a:gd name="connsiteX8" fmla="*/ 525794 w 762806"/>
              <a:gd name="connsiteY8" fmla="*/ 116515 h 693695"/>
              <a:gd name="connsiteX9" fmla="*/ 762806 w 762806"/>
              <a:gd name="connsiteY9" fmla="*/ 169185 h 693695"/>
              <a:gd name="connsiteX10" fmla="*/ 624967 w 762806"/>
              <a:gd name="connsiteY10" fmla="*/ 323340 h 693695"/>
              <a:gd name="connsiteX11" fmla="*/ 629977 w 762806"/>
              <a:gd name="connsiteY11" fmla="*/ 287499 h 693695"/>
              <a:gd name="connsiteX12" fmla="*/ 569343 w 762806"/>
              <a:gd name="connsiteY12" fmla="*/ 219928 h 693695"/>
              <a:gd name="connsiteX13" fmla="*/ 503185 w 762806"/>
              <a:gd name="connsiteY13" fmla="*/ 251272 h 693695"/>
              <a:gd name="connsiteX14" fmla="*/ 0 w 762806"/>
              <a:gd name="connsiteY14" fmla="*/ 0 h 693695"/>
              <a:gd name="connsiteX15" fmla="*/ 475180 w 762806"/>
              <a:gd name="connsiteY15" fmla="*/ 105210 h 693695"/>
              <a:gd name="connsiteX16" fmla="*/ 440367 w 762806"/>
              <a:gd name="connsiteY16" fmla="*/ 312806 h 693695"/>
              <a:gd name="connsiteX17" fmla="*/ 425851 w 762806"/>
              <a:gd name="connsiteY17" fmla="*/ 399132 h 693695"/>
              <a:gd name="connsiteX18" fmla="*/ 426365 w 762806"/>
              <a:gd name="connsiteY18" fmla="*/ 399517 h 693695"/>
              <a:gd name="connsiteX19" fmla="*/ 532602 w 762806"/>
              <a:gd name="connsiteY19" fmla="*/ 427779 h 693695"/>
              <a:gd name="connsiteX20" fmla="*/ 295205 w 762806"/>
              <a:gd name="connsiteY20" fmla="*/ 693695 h 693695"/>
              <a:gd name="connsiteX21" fmla="*/ 305354 w 762806"/>
              <a:gd name="connsiteY21" fmla="*/ 435101 h 693695"/>
              <a:gd name="connsiteX22" fmla="*/ 303812 w 762806"/>
              <a:gd name="connsiteY22" fmla="*/ 425852 h 693695"/>
              <a:gd name="connsiteX23" fmla="*/ 326164 w 762806"/>
              <a:gd name="connsiteY23" fmla="*/ 425852 h 693695"/>
              <a:gd name="connsiteX24" fmla="*/ 342094 w 762806"/>
              <a:gd name="connsiteY24" fmla="*/ 330919 h 693695"/>
              <a:gd name="connsiteX25" fmla="*/ 416216 w 762806"/>
              <a:gd name="connsiteY25" fmla="*/ 279534 h 693695"/>
              <a:gd name="connsiteX26" fmla="*/ 425594 w 762806"/>
              <a:gd name="connsiteY26" fmla="*/ 221341 h 693695"/>
              <a:gd name="connsiteX27" fmla="*/ 410307 w 762806"/>
              <a:gd name="connsiteY27" fmla="*/ 221341 h 693695"/>
              <a:gd name="connsiteX28" fmla="*/ 350572 w 762806"/>
              <a:gd name="connsiteY28" fmla="*/ 269771 h 693695"/>
              <a:gd name="connsiteX29" fmla="*/ 360207 w 762806"/>
              <a:gd name="connsiteY29" fmla="*/ 223653 h 693695"/>
              <a:gd name="connsiteX30" fmla="*/ 307666 w 762806"/>
              <a:gd name="connsiteY30" fmla="*/ 223653 h 693695"/>
              <a:gd name="connsiteX31" fmla="*/ 286341 w 762806"/>
              <a:gd name="connsiteY31" fmla="*/ 350702 h 693695"/>
              <a:gd name="connsiteX32" fmla="*/ 0 w 762806"/>
              <a:gd name="connsiteY32" fmla="*/ 0 h 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2806" h="693695">
                <a:moveTo>
                  <a:pt x="536969" y="263664"/>
                </a:moveTo>
                <a:cubicBezTo>
                  <a:pt x="542751" y="262344"/>
                  <a:pt x="548596" y="262544"/>
                  <a:pt x="554184" y="264760"/>
                </a:cubicBezTo>
                <a:lnTo>
                  <a:pt x="553799" y="264889"/>
                </a:lnTo>
                <a:cubicBezTo>
                  <a:pt x="576280" y="273881"/>
                  <a:pt x="584245" y="303942"/>
                  <a:pt x="572298" y="340425"/>
                </a:cubicBezTo>
                <a:cubicBezTo>
                  <a:pt x="564847" y="363548"/>
                  <a:pt x="546991" y="385901"/>
                  <a:pt x="520271" y="385901"/>
                </a:cubicBezTo>
                <a:cubicBezTo>
                  <a:pt x="506665" y="385402"/>
                  <a:pt x="493408" y="381469"/>
                  <a:pt x="481732" y="374468"/>
                </a:cubicBezTo>
                <a:cubicBezTo>
                  <a:pt x="483356" y="350290"/>
                  <a:pt x="487884" y="326395"/>
                  <a:pt x="495221" y="303300"/>
                </a:cubicBezTo>
                <a:cubicBezTo>
                  <a:pt x="502832" y="285282"/>
                  <a:pt x="519620" y="267626"/>
                  <a:pt x="536969" y="263664"/>
                </a:cubicBezTo>
                <a:close/>
                <a:moveTo>
                  <a:pt x="525794" y="116515"/>
                </a:moveTo>
                <a:lnTo>
                  <a:pt x="762806" y="169185"/>
                </a:lnTo>
                <a:lnTo>
                  <a:pt x="624967" y="323340"/>
                </a:lnTo>
                <a:cubicBezTo>
                  <a:pt x="627892" y="311602"/>
                  <a:pt x="629571" y="299588"/>
                  <a:pt x="629977" y="287499"/>
                </a:cubicBezTo>
                <a:cubicBezTo>
                  <a:pt x="630362" y="241895"/>
                  <a:pt x="602357" y="219928"/>
                  <a:pt x="569343" y="219928"/>
                </a:cubicBezTo>
                <a:cubicBezTo>
                  <a:pt x="543780" y="220254"/>
                  <a:pt x="519628" y="231697"/>
                  <a:pt x="503185" y="251272"/>
                </a:cubicBezTo>
                <a:close/>
                <a:moveTo>
                  <a:pt x="0" y="0"/>
                </a:moveTo>
                <a:lnTo>
                  <a:pt x="475180" y="105210"/>
                </a:lnTo>
                <a:lnTo>
                  <a:pt x="440367" y="312806"/>
                </a:lnTo>
                <a:lnTo>
                  <a:pt x="425851" y="399132"/>
                </a:lnTo>
                <a:lnTo>
                  <a:pt x="426365" y="399517"/>
                </a:lnTo>
                <a:cubicBezTo>
                  <a:pt x="426365" y="399517"/>
                  <a:pt x="479034" y="438441"/>
                  <a:pt x="532602" y="427779"/>
                </a:cubicBezTo>
                <a:lnTo>
                  <a:pt x="295205" y="693695"/>
                </a:lnTo>
                <a:cubicBezTo>
                  <a:pt x="312835" y="608648"/>
                  <a:pt x="316264" y="521268"/>
                  <a:pt x="305354" y="435101"/>
                </a:cubicBezTo>
                <a:lnTo>
                  <a:pt x="303812" y="425852"/>
                </a:lnTo>
                <a:lnTo>
                  <a:pt x="326164" y="425852"/>
                </a:lnTo>
                <a:lnTo>
                  <a:pt x="342094" y="330919"/>
                </a:lnTo>
                <a:cubicBezTo>
                  <a:pt x="348517" y="294564"/>
                  <a:pt x="393735" y="276065"/>
                  <a:pt x="416216" y="279534"/>
                </a:cubicBezTo>
                <a:lnTo>
                  <a:pt x="425594" y="221341"/>
                </a:lnTo>
                <a:cubicBezTo>
                  <a:pt x="420513" y="220797"/>
                  <a:pt x="415388" y="220797"/>
                  <a:pt x="410307" y="221341"/>
                </a:cubicBezTo>
                <a:cubicBezTo>
                  <a:pt x="387441" y="225708"/>
                  <a:pt x="362391" y="249988"/>
                  <a:pt x="350572" y="269771"/>
                </a:cubicBezTo>
                <a:lnTo>
                  <a:pt x="360207" y="223653"/>
                </a:lnTo>
                <a:lnTo>
                  <a:pt x="307666" y="223653"/>
                </a:lnTo>
                <a:lnTo>
                  <a:pt x="286341" y="350702"/>
                </a:lnTo>
                <a:cubicBezTo>
                  <a:pt x="241893" y="209265"/>
                  <a:pt x="141308" y="1027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84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B64F-D3E3-6D4B-3D78-0E233A28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96FA3-AA0A-1926-B019-C9A41D9A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27E89-DD2D-5825-AD48-DBAE26552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7D784-255C-FFBC-BCD3-2E4CD19A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76A5-174E-4B8A-8831-7B29CA5EF2A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DEEBF-DC8D-31EF-334D-08294E7C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374E0-CE4F-AD3F-495C-5C7AD2BF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image" Target="../media/image4.e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theme" Target="../theme/theme6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41F60-981D-68BA-77F7-BF5F9018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B490-B712-145B-AEE1-ECD223D59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85F7-DC2D-3C32-2C19-0C6B286B9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A8F5-C6F2-4D78-BFEF-B61E22756369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F5F6-4DEF-2075-512E-6E2681827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124A-E17B-DF72-A165-26E78F020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CFBE-A573-4146-B81D-BD480CA59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4C932-5F2F-6EBF-1A7B-BD274E7D5F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C5320-FDD7-B171-74CB-EB278D51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F09C-541D-B185-CDA7-D64AFCD7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96B21-0B02-FD32-30AC-E6E982E44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307C-B26E-467F-8AEA-947904B6FED2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DD5E-FF20-75F5-0BEB-7DD16B28F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3C782-BBEE-06D4-50F6-2E43048AF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3874-8AF9-4803-8CC0-0F8E87B66C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25CD53-AFE7-C067-BDB7-56464C4592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22080" r="-222" b="-7252"/>
          <a:stretch/>
        </p:blipFill>
        <p:spPr bwMode="auto">
          <a:xfrm>
            <a:off x="104347" y="94145"/>
            <a:ext cx="1831035" cy="7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9687297-80EB-3996-5006-1BC94B409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1" t="27229" r="11631" b="25577"/>
          <a:stretch/>
        </p:blipFill>
        <p:spPr>
          <a:xfrm>
            <a:off x="10972800" y="95506"/>
            <a:ext cx="1219200" cy="7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AFD7141-B228-4AD5-88C7-152F55D38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39EB5F5-940F-4680-8399-E8650E720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1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185E8-B34F-4035-FE66-D5DDC33E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D6506-B14E-0071-0870-DC6AC95C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7891F-3BE4-F30C-EAD5-92ED2A364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B62D-6F87-46FB-8186-A1D67AC7C10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9467A-B78B-268D-9A56-535425208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293-90A6-E6C5-F29A-C45FCE1C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591D-FFD0-42E7-AAA3-35D9A514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2E62-F576-4965-950A-6FA48F5C6377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7F24-5F72-47B5-B48E-9EECD578E0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2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BDABC74-A913-4D2F-A587-16EA19A4EE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278" imgH="278" progId="TCLayout.ActiveDocument.1">
                  <p:embed/>
                </p:oleObj>
              </mc:Choice>
              <mc:Fallback>
                <p:oleObj name="think-cell Slide" r:id="rId30" imgW="278" imgH="2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BDABC74-A913-4D2F-A587-16EA19A4EE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7B33CE0-9033-4D2B-85AB-0ED62571FEB8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Kite Display" panose="02000000000000000000" pitchFamily="50" charset="0"/>
              <a:ea typeface="+mj-ea"/>
              <a:cs typeface="+mj-cs"/>
              <a:sym typeface="Kite Display" panose="02000000000000000000" pitchFamily="50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37AFF-0F49-43A5-B2C5-00C34F26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2925"/>
            <a:ext cx="10944225" cy="590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2936-CD55-4CE5-AD1D-FBB11648B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0DB63-67A3-408F-A9A6-C9D1557BA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273800"/>
            <a:ext cx="72183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Reckitt Benckiser Group plc (RB)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1653C-F3D0-40C8-8378-D95F403EE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7150" y="6273800"/>
            <a:ext cx="26209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2A8CB7D-6F33-48E0-A684-BABF742E97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8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62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097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1117">
          <p15:clr>
            <a:srgbClr val="F26B43"/>
          </p15:clr>
        </p15:guide>
        <p15:guide id="7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70C17E-0A03-F8A1-D970-8B5A5C0AFBAB}"/>
              </a:ext>
            </a:extLst>
          </p:cNvPr>
          <p:cNvSpPr/>
          <p:nvPr/>
        </p:nvSpPr>
        <p:spPr>
          <a:xfrm>
            <a:off x="-30327" y="199832"/>
            <a:ext cx="12222328" cy="29665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524" y="840315"/>
            <a:ext cx="7213600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Accelerating Tourism India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3E0CD-F50C-47A5-B3E1-F155D679EBDA}"/>
              </a:ext>
            </a:extLst>
          </p:cNvPr>
          <p:cNvCxnSpPr>
            <a:cxnSpLocks/>
          </p:cNvCxnSpPr>
          <p:nvPr/>
        </p:nvCxnSpPr>
        <p:spPr>
          <a:xfrm>
            <a:off x="3080820" y="1627472"/>
            <a:ext cx="603035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FF38D3-63BA-48B2-A12D-5A650E5A9406}"/>
              </a:ext>
            </a:extLst>
          </p:cNvPr>
          <p:cNvSpPr txBox="1"/>
          <p:nvPr/>
        </p:nvSpPr>
        <p:spPr>
          <a:xfrm>
            <a:off x="660398" y="1827846"/>
            <a:ext cx="10871200" cy="61324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MICE Tourism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FB737-9AFF-531B-B31E-F869D254F347}"/>
              </a:ext>
            </a:extLst>
          </p:cNvPr>
          <p:cNvSpPr/>
          <p:nvPr/>
        </p:nvSpPr>
        <p:spPr>
          <a:xfrm>
            <a:off x="-30326" y="3104783"/>
            <a:ext cx="12211228" cy="1864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753F27F2-88FD-CE00-13EC-9197D6430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154" y="3227968"/>
            <a:ext cx="1897901" cy="1630357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0E1BF5-9A22-DEFB-A170-AD2D0BE31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647" y="4969501"/>
            <a:ext cx="4179556" cy="1888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983FE4-0C2C-D44F-ACE4-53657FDB3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327" y="4969500"/>
            <a:ext cx="3372320" cy="1888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149E86-BF41-F392-696F-810F39F763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857" y="5010041"/>
            <a:ext cx="4644699" cy="18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281B43-B821-A22F-9B81-6F14EE0CE1D1}"/>
              </a:ext>
            </a:extLst>
          </p:cNvPr>
          <p:cNvSpPr txBox="1"/>
          <p:nvPr/>
        </p:nvSpPr>
        <p:spPr>
          <a:xfrm>
            <a:off x="710420" y="765175"/>
            <a:ext cx="10698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2060"/>
                </a:solidFill>
                <a:effectLst/>
              </a:rPr>
              <a:t>Skill development and Capacity Building for MICE Industry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E963C-F24E-CB9A-EECE-D713618BD935}"/>
              </a:ext>
            </a:extLst>
          </p:cNvPr>
          <p:cNvSpPr txBox="1"/>
          <p:nvPr/>
        </p:nvSpPr>
        <p:spPr>
          <a:xfrm>
            <a:off x="695325" y="1796416"/>
            <a:ext cx="10965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MICE Facilitator Program to cover the </a:t>
            </a:r>
            <a:r>
              <a:rPr lang="en-US" sz="2400" b="1" dirty="0">
                <a:solidFill>
                  <a:srgbClr val="002060"/>
                </a:solidFill>
              </a:rPr>
              <a:t>range of activities and relevant skill sets will be launched</a:t>
            </a:r>
            <a:r>
              <a:rPr lang="en-US" sz="2400" dirty="0">
                <a:solidFill>
                  <a:srgbClr val="002060"/>
                </a:solidFill>
              </a:rPr>
              <a:t> by the Ministry of Tourism in partnership with Ministry of Skill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EDA2C-2835-4B70-8BB0-5F0A9CB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2" y="6761444"/>
            <a:ext cx="2743200" cy="365125"/>
          </a:xfrm>
        </p:spPr>
        <p:txBody>
          <a:bodyPr/>
          <a:lstStyle/>
          <a:p>
            <a:fld id="{05F0CFBE-A573-4146-B81D-BD480CA59E87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9D506-76D6-AB77-711E-451C66DF124F}"/>
              </a:ext>
            </a:extLst>
          </p:cNvPr>
          <p:cNvSpPr txBox="1"/>
          <p:nvPr/>
        </p:nvSpPr>
        <p:spPr>
          <a:xfrm>
            <a:off x="658813" y="131157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MICE Facilitators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56D3F-B97E-990F-D70C-4350EE9B96CA}"/>
              </a:ext>
            </a:extLst>
          </p:cNvPr>
          <p:cNvSpPr txBox="1"/>
          <p:nvPr/>
        </p:nvSpPr>
        <p:spPr>
          <a:xfrm>
            <a:off x="695325" y="301992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Capacity Building of MICE enterprises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81F6-E1BE-9A1C-E51B-301A26CFC391}"/>
              </a:ext>
            </a:extLst>
          </p:cNvPr>
          <p:cNvSpPr txBox="1"/>
          <p:nvPr/>
        </p:nvSpPr>
        <p:spPr>
          <a:xfrm>
            <a:off x="643718" y="3538174"/>
            <a:ext cx="10965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Ministry of Tourism will work with the States and Industry Stakeholders for professional development and growth of micro, small and medium enterprises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D2E96-1949-51BE-15FC-AE1D9F4F3259}"/>
              </a:ext>
            </a:extLst>
          </p:cNvPr>
          <p:cNvSpPr txBox="1"/>
          <p:nvPr/>
        </p:nvSpPr>
        <p:spPr>
          <a:xfrm>
            <a:off x="710420" y="4391585"/>
            <a:ext cx="10853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Capacity Building of MICE Promotion Bureaus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A8AB5-D4DC-521D-EE7D-C13962F119CB}"/>
              </a:ext>
            </a:extLst>
          </p:cNvPr>
          <p:cNvSpPr txBox="1"/>
          <p:nvPr/>
        </p:nvSpPr>
        <p:spPr>
          <a:xfrm>
            <a:off x="680230" y="4881950"/>
            <a:ext cx="10965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Provide handholding and capacity building support to various State/ City Bureaus</a:t>
            </a:r>
            <a:r>
              <a:rPr lang="en-US" sz="2400" dirty="0">
                <a:solidFill>
                  <a:srgbClr val="002060"/>
                </a:solidFill>
              </a:rPr>
              <a:t> for developing their organizational goals and competencies in their manpower for fulfilling their roles and responsibilities.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BA985-481C-02EC-3AD3-FEFF2362EEAE}"/>
              </a:ext>
            </a:extLst>
          </p:cNvPr>
          <p:cNvSpPr txBox="1"/>
          <p:nvPr/>
        </p:nvSpPr>
        <p:spPr>
          <a:xfrm>
            <a:off x="792480" y="287356"/>
            <a:ext cx="10911840" cy="5847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Inviting the MICE market to discover a country that is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7939F47-AC63-EF33-404E-B52F744BDC9A}"/>
              </a:ext>
            </a:extLst>
          </p:cNvPr>
          <p:cNvSpPr txBox="1"/>
          <p:nvPr/>
        </p:nvSpPr>
        <p:spPr>
          <a:xfrm>
            <a:off x="2695655" y="2222023"/>
            <a:ext cx="6214665" cy="539742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446278" marR="0" lvl="0" indent="0" algn="ctr" defTabSz="914377" rtl="0" eaLnBrk="1" fontAlgn="auto" latinLnBrk="0" hangingPunct="1">
              <a:lnSpc>
                <a:spcPts val="4112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-7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 the home of ambition</a:t>
            </a:r>
            <a:endParaRPr kumimoji="0" sz="4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DF93D8-9430-ECC9-5520-30A548BDAC57}"/>
              </a:ext>
            </a:extLst>
          </p:cNvPr>
          <p:cNvCxnSpPr/>
          <p:nvPr/>
        </p:nvCxnSpPr>
        <p:spPr>
          <a:xfrm>
            <a:off x="762000" y="1920240"/>
            <a:ext cx="10993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361ECC-81A2-71A5-050B-FE9E33E4B832}"/>
              </a:ext>
            </a:extLst>
          </p:cNvPr>
          <p:cNvCxnSpPr/>
          <p:nvPr/>
        </p:nvCxnSpPr>
        <p:spPr>
          <a:xfrm>
            <a:off x="782320" y="2997200"/>
            <a:ext cx="10993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A50B993-F21D-1A65-1F17-D4BC659D3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03313"/>
            <a:ext cx="4100474" cy="2707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486384-0AED-9B11-0982-8BD086FA8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1473" y="3703312"/>
            <a:ext cx="3910055" cy="2726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09B6EE-5876-7288-7838-4BB0F5902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527" y="3703312"/>
            <a:ext cx="4019473" cy="27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3D8A3F-C626-4EB6-0F8C-5F2AA4AA9E60}"/>
              </a:ext>
            </a:extLst>
          </p:cNvPr>
          <p:cNvSpPr txBox="1"/>
          <p:nvPr/>
        </p:nvSpPr>
        <p:spPr>
          <a:xfrm>
            <a:off x="394977" y="159686"/>
            <a:ext cx="113614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DRIVING SPOTLIGHT ON KEY CITIES INCLUDING G20 HOSTS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3B0AB9-56B8-46AB-DC78-68ED3AFF3A44}"/>
              </a:ext>
            </a:extLst>
          </p:cNvPr>
          <p:cNvGraphicFramePr>
            <a:graphicFrameLocks noGrp="1"/>
          </p:cNvGraphicFramePr>
          <p:nvPr/>
        </p:nvGraphicFramePr>
        <p:xfrm>
          <a:off x="861695" y="1165384"/>
          <a:ext cx="3233420" cy="5003800"/>
        </p:xfrm>
        <a:graphic>
          <a:graphicData uri="http://schemas.openxmlformats.org/drawingml/2006/table">
            <a:tbl>
              <a:tblPr/>
              <a:tblGrid>
                <a:gridCol w="3233420">
                  <a:extLst>
                    <a:ext uri="{9D8B030D-6E8A-4147-A177-3AD203B41FA5}">
                      <a16:colId xmlns:a16="http://schemas.microsoft.com/office/drawing/2014/main" val="377310127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New Delhi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859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Mumbai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394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Hyderabad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140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Pune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577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Jaipur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763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Chandigarh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787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Chennai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99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Lucknow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094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Kolkata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108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Puducherry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6044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Surat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277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Bengaluru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374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Indore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8405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Nagpur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2627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Udaipur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02251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Coimbatore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68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Agra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513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Shimla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0797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Varanasi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784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Rishikesh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5397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440555C-E37E-3E4E-E01E-CA79A5E70745}"/>
              </a:ext>
            </a:extLst>
          </p:cNvPr>
          <p:cNvGraphicFramePr>
            <a:graphicFrameLocks noGrp="1"/>
          </p:cNvGraphicFramePr>
          <p:nvPr/>
        </p:nvGraphicFramePr>
        <p:xfrm>
          <a:off x="4196080" y="1165384"/>
          <a:ext cx="3516630" cy="5003800"/>
        </p:xfrm>
        <a:graphic>
          <a:graphicData uri="http://schemas.openxmlformats.org/drawingml/2006/table">
            <a:tbl>
              <a:tblPr/>
              <a:tblGrid>
                <a:gridCol w="3516630">
                  <a:extLst>
                    <a:ext uri="{9D8B030D-6E8A-4147-A177-3AD203B41FA5}">
                      <a16:colId xmlns:a16="http://schemas.microsoft.com/office/drawing/2014/main" val="387727132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Visakhapatnam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164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Patna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683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Bhopal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213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Amritsar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786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Jodhpur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10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Guwahati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783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Raipur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585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Gandhinagar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786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Gurugram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718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Mysore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497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Thiruvananthapuram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102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Bhubaneswar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954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Srinagar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833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Ranchi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862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Kochi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843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Siliguri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629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Darjeeling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446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Jammu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43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Hampi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5135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Shillong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3335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F682A3-13B1-ACF2-07ED-0CFB1816C954}"/>
              </a:ext>
            </a:extLst>
          </p:cNvPr>
          <p:cNvGraphicFramePr>
            <a:graphicFrameLocks noGrp="1"/>
          </p:cNvGraphicFramePr>
          <p:nvPr/>
        </p:nvGraphicFramePr>
        <p:xfrm>
          <a:off x="7914640" y="1165384"/>
          <a:ext cx="3516630" cy="5003800"/>
        </p:xfrm>
        <a:graphic>
          <a:graphicData uri="http://schemas.openxmlformats.org/drawingml/2006/table">
            <a:tbl>
              <a:tblPr/>
              <a:tblGrid>
                <a:gridCol w="3516630">
                  <a:extLst>
                    <a:ext uri="{9D8B030D-6E8A-4147-A177-3AD203B41FA5}">
                      <a16:colId xmlns:a16="http://schemas.microsoft.com/office/drawing/2014/main" val="362970375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Gangtok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867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Mahabalipuram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313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Khajuraho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521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Diu, India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357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Port Blair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017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Dibrugarh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831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Agartala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88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Dimapur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263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Amaravati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556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Kutch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314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Imphal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423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Itanagar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00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Aizawl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650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Greater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noida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52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Kevadiya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394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Kavaratti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685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Dispur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282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Daman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838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Panaji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818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Leh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1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57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42B150D-30F4-4354-B8DA-AA7B0BFCBD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A9CBF7E-2F1E-4C60-8D19-D772CED67B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EE63FCB-5517-441F-8F32-D3BC6F6EA3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563CB6A-71D4-4F29-A7E2-3E32E16F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005840"/>
            <a:ext cx="11978640" cy="533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333EF-72A5-44B9-97E3-1D77581F2B99}"/>
              </a:ext>
            </a:extLst>
          </p:cNvPr>
          <p:cNvSpPr txBox="1"/>
          <p:nvPr/>
        </p:nvSpPr>
        <p:spPr>
          <a:xfrm>
            <a:off x="394977" y="159686"/>
            <a:ext cx="113614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MULTI-PRONGED MODEL FOR MICE CAMPAIGN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7483A-C228-58AE-39C6-0D647DCBBBAA}"/>
              </a:ext>
            </a:extLst>
          </p:cNvPr>
          <p:cNvSpPr/>
          <p:nvPr/>
        </p:nvSpPr>
        <p:spPr>
          <a:xfrm>
            <a:off x="772160" y="4389120"/>
            <a:ext cx="2794000" cy="128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A3909-2308-06DA-072A-18C3B34B9094}"/>
              </a:ext>
            </a:extLst>
          </p:cNvPr>
          <p:cNvSpPr/>
          <p:nvPr/>
        </p:nvSpPr>
        <p:spPr>
          <a:xfrm>
            <a:off x="2956560" y="5334000"/>
            <a:ext cx="261112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202E2-E5BC-8CBB-92A2-A99C4D3265B6}"/>
              </a:ext>
            </a:extLst>
          </p:cNvPr>
          <p:cNvSpPr txBox="1"/>
          <p:nvPr/>
        </p:nvSpPr>
        <p:spPr>
          <a:xfrm>
            <a:off x="2745740" y="6007866"/>
            <a:ext cx="303276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SEARCH MARKETING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GLOBAL &amp; DOMESTIC SEARCHES RELATED TO MICE TOURISM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27AE67-E7D8-9B2C-B2C8-4D9A5FE4AF0A}"/>
              </a:ext>
            </a:extLst>
          </p:cNvPr>
          <p:cNvSpPr/>
          <p:nvPr/>
        </p:nvSpPr>
        <p:spPr>
          <a:xfrm>
            <a:off x="1082040" y="1758236"/>
            <a:ext cx="2611120" cy="136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A45D2-B633-F927-CF67-1EB6A6DCA52B}"/>
              </a:ext>
            </a:extLst>
          </p:cNvPr>
          <p:cNvSpPr txBox="1"/>
          <p:nvPr/>
        </p:nvSpPr>
        <p:spPr>
          <a:xfrm>
            <a:off x="756920" y="1326495"/>
            <a:ext cx="326136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STRATEGIC ENGAGEMENT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EVENT MANAGEMENT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VIRTUAL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CONTENT MARKETING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COMMUNITY INTERVENTIONS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PARTNERSHIPS WITH ASSOCIATIONS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BDF3D-4941-FAC1-3797-8CFE5C94248E}"/>
              </a:ext>
            </a:extLst>
          </p:cNvPr>
          <p:cNvSpPr/>
          <p:nvPr/>
        </p:nvSpPr>
        <p:spPr>
          <a:xfrm>
            <a:off x="8077200" y="3738880"/>
            <a:ext cx="3860800" cy="24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CF109B-CAD6-DD2E-1C7B-0915F8F3998E}"/>
              </a:ext>
            </a:extLst>
          </p:cNvPr>
          <p:cNvSpPr/>
          <p:nvPr/>
        </p:nvSpPr>
        <p:spPr>
          <a:xfrm>
            <a:off x="7929880" y="1418193"/>
            <a:ext cx="3860800" cy="22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5F37D-9E0C-3A49-A90A-FF5882771AA6}"/>
              </a:ext>
            </a:extLst>
          </p:cNvPr>
          <p:cNvSpPr txBox="1"/>
          <p:nvPr/>
        </p:nvSpPr>
        <p:spPr>
          <a:xfrm>
            <a:off x="8173720" y="1282483"/>
            <a:ext cx="326136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CORPORATE AND SMB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INFLUENCERS/COACHES/ETC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IDENTIFIED TOP NAMES FROM ACROSS OVERSEAS MARKETS AND REGIONS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ACROSS INDUSTRIES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9D347-6CF4-DD1A-599F-D7F572C68E08}"/>
              </a:ext>
            </a:extLst>
          </p:cNvPr>
          <p:cNvSpPr/>
          <p:nvPr/>
        </p:nvSpPr>
        <p:spPr>
          <a:xfrm>
            <a:off x="863600" y="3750271"/>
            <a:ext cx="261112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82852-077A-72DA-4089-523322CA61E5}"/>
              </a:ext>
            </a:extLst>
          </p:cNvPr>
          <p:cNvSpPr txBox="1"/>
          <p:nvPr/>
        </p:nvSpPr>
        <p:spPr>
          <a:xfrm>
            <a:off x="995682" y="3081346"/>
            <a:ext cx="262127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SOCIAL MEDIA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CAMPAIGNS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MONTHLY ASSETS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TENTPOLE CAMPAIGNS DURING LINKEDIN FOCUS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772892-7138-FBDD-44E8-3FB6889A7ECD}"/>
              </a:ext>
            </a:extLst>
          </p:cNvPr>
          <p:cNvSpPr/>
          <p:nvPr/>
        </p:nvSpPr>
        <p:spPr>
          <a:xfrm>
            <a:off x="5349240" y="2636876"/>
            <a:ext cx="924560" cy="26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63244-2930-0F3D-A93E-5E9A095AA510}"/>
              </a:ext>
            </a:extLst>
          </p:cNvPr>
          <p:cNvSpPr txBox="1"/>
          <p:nvPr/>
        </p:nvSpPr>
        <p:spPr>
          <a:xfrm>
            <a:off x="4500880" y="2596188"/>
            <a:ext cx="26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DDC2D8-7784-413A-BF1A-E5687E54BDE2}"/>
              </a:ext>
            </a:extLst>
          </p:cNvPr>
          <p:cNvSpPr txBox="1"/>
          <p:nvPr/>
        </p:nvSpPr>
        <p:spPr>
          <a:xfrm>
            <a:off x="7909743" y="4575225"/>
            <a:ext cx="3616838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PARTNERSHIPS WITH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STATE LEVEL MICE ASSOCIATIONS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UNLOCKING THE COMBINED REACH OF STATE LEVEL MICE ASSOCIATIONS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6F70A-AC28-E3E9-732C-19EE40A608C3}"/>
              </a:ext>
            </a:extLst>
          </p:cNvPr>
          <p:cNvSpPr txBox="1"/>
          <p:nvPr/>
        </p:nvSpPr>
        <p:spPr>
          <a:xfrm>
            <a:off x="8445116" y="2760689"/>
            <a:ext cx="326136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BUSINESS AND EVENT MANAGEMENT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PUBLICATIONS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PARTNERSHIPS AT COUNTRY / REGION LEVEL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EDITORIAL CONTENT, SOCIAL MEDIA INTEGRATION, ETC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EA124-960E-1493-9E32-B9DEC2A5FC31}"/>
              </a:ext>
            </a:extLst>
          </p:cNvPr>
          <p:cNvSpPr txBox="1"/>
          <p:nvPr/>
        </p:nvSpPr>
        <p:spPr>
          <a:xfrm>
            <a:off x="1285240" y="4667558"/>
            <a:ext cx="326136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IMMERSIVE EXPERIENCES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MARQUEE EVENTS (OFFLINE/VIRTUAL)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SUCH AS IMEX AMERICA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13D68F-7F21-7B8E-5BEF-329665F067C4}"/>
              </a:ext>
            </a:extLst>
          </p:cNvPr>
          <p:cNvCxnSpPr>
            <a:cxnSpLocks/>
          </p:cNvCxnSpPr>
          <p:nvPr/>
        </p:nvCxnSpPr>
        <p:spPr>
          <a:xfrm>
            <a:off x="863567" y="772893"/>
            <a:ext cx="1068315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520A774-1C7E-C848-38EB-AFFF3418FE58}"/>
              </a:ext>
            </a:extLst>
          </p:cNvPr>
          <p:cNvSpPr txBox="1"/>
          <p:nvPr/>
        </p:nvSpPr>
        <p:spPr>
          <a:xfrm>
            <a:off x="5943600" y="5985188"/>
            <a:ext cx="303276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ADVOCACY CAMPAIGNS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PLANNED EVANGELISM CAMPAIGNS WITH IDENTIFIED BUSINESS LEADERS &amp; BRANDS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42B938-17CA-3181-1381-2D2232C9B906}"/>
              </a:ext>
            </a:extLst>
          </p:cNvPr>
          <p:cNvSpPr txBox="1"/>
          <p:nvPr/>
        </p:nvSpPr>
        <p:spPr>
          <a:xfrm>
            <a:off x="2620377" y="5719503"/>
            <a:ext cx="3699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350K Global Searches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76646-83F4-040B-AA00-8575ECF51506}"/>
              </a:ext>
            </a:extLst>
          </p:cNvPr>
          <p:cNvSpPr txBox="1"/>
          <p:nvPr/>
        </p:nvSpPr>
        <p:spPr>
          <a:xfrm>
            <a:off x="1208137" y="4369059"/>
            <a:ext cx="3699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2.4 Mn Intent audience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370FA5-BAB1-D19F-9DE6-0B3278556CAD}"/>
              </a:ext>
            </a:extLst>
          </p:cNvPr>
          <p:cNvSpPr/>
          <p:nvPr/>
        </p:nvSpPr>
        <p:spPr>
          <a:xfrm>
            <a:off x="4798581" y="2129094"/>
            <a:ext cx="2113282" cy="20229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A9C133-F31F-6437-6C99-14F2105247F9}"/>
              </a:ext>
            </a:extLst>
          </p:cNvPr>
          <p:cNvSpPr txBox="1"/>
          <p:nvPr/>
        </p:nvSpPr>
        <p:spPr>
          <a:xfrm>
            <a:off x="5172638" y="2548661"/>
            <a:ext cx="1397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 the home of ambition</a:t>
            </a:r>
          </a:p>
        </p:txBody>
      </p:sp>
    </p:spTree>
    <p:extLst>
      <p:ext uri="{BB962C8B-B14F-4D97-AF65-F5344CB8AC3E}">
        <p14:creationId xmlns:p14="http://schemas.microsoft.com/office/powerpoint/2010/main" val="84435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53CD380-444F-4C63-A7A0-B32C684DFD7A}"/>
              </a:ext>
            </a:extLst>
          </p:cNvPr>
          <p:cNvSpPr/>
          <p:nvPr/>
        </p:nvSpPr>
        <p:spPr>
          <a:xfrm>
            <a:off x="2724489" y="5487973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A5F2CC-609C-4AE9-820A-583FBE5D7C2C}"/>
              </a:ext>
            </a:extLst>
          </p:cNvPr>
          <p:cNvSpPr/>
          <p:nvPr/>
        </p:nvSpPr>
        <p:spPr>
          <a:xfrm>
            <a:off x="2672598" y="405739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EF8723-4560-418D-A5E5-04141121DC33}"/>
              </a:ext>
            </a:extLst>
          </p:cNvPr>
          <p:cNvSpPr/>
          <p:nvPr/>
        </p:nvSpPr>
        <p:spPr>
          <a:xfrm>
            <a:off x="5774769" y="4081384"/>
            <a:ext cx="5629368" cy="2784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A1F0-BD1B-42A5-A57F-91796B4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7150" y="6273800"/>
            <a:ext cx="26209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8CB7D-6F33-48E0-A684-BABF742E974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ite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8287D-68E6-4D72-9D64-9C7FB8E962BD}"/>
              </a:ext>
            </a:extLst>
          </p:cNvPr>
          <p:cNvSpPr/>
          <p:nvPr/>
        </p:nvSpPr>
        <p:spPr>
          <a:xfrm>
            <a:off x="2672598" y="5137566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Off-page Connector 3">
            <a:extLst>
              <a:ext uri="{FF2B5EF4-FFF2-40B4-BE49-F238E27FC236}">
                <a16:creationId xmlns:a16="http://schemas.microsoft.com/office/drawing/2014/main" id="{42EEF716-5625-49F8-86B8-2B23BBFB63FC}"/>
              </a:ext>
            </a:extLst>
          </p:cNvPr>
          <p:cNvSpPr/>
          <p:nvPr/>
        </p:nvSpPr>
        <p:spPr>
          <a:xfrm>
            <a:off x="762000" y="1400220"/>
            <a:ext cx="1660358" cy="697832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6F8BE-95B5-4B23-B47A-4C2C81A79C7B}"/>
              </a:ext>
            </a:extLst>
          </p:cNvPr>
          <p:cNvSpPr txBox="1"/>
          <p:nvPr/>
        </p:nvSpPr>
        <p:spPr>
          <a:xfrm>
            <a:off x="791707" y="1547121"/>
            <a:ext cx="160095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CAMPAIGN 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B32E4-9A42-4D29-9D42-CE8B012C6327}"/>
              </a:ext>
            </a:extLst>
          </p:cNvPr>
          <p:cNvSpPr txBox="1"/>
          <p:nvPr/>
        </p:nvSpPr>
        <p:spPr>
          <a:xfrm>
            <a:off x="609002" y="2537209"/>
            <a:ext cx="11657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Pre buzz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47BE3-65AB-47AF-B37F-4306024FD1A9}"/>
              </a:ext>
            </a:extLst>
          </p:cNvPr>
          <p:cNvSpPr txBox="1"/>
          <p:nvPr/>
        </p:nvSpPr>
        <p:spPr>
          <a:xfrm>
            <a:off x="574126" y="3713371"/>
            <a:ext cx="1316386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Hero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Campaign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Launch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A55DD-2758-4967-8F6D-B5C1AAFEB3F1}"/>
              </a:ext>
            </a:extLst>
          </p:cNvPr>
          <p:cNvSpPr txBox="1"/>
          <p:nvPr/>
        </p:nvSpPr>
        <p:spPr>
          <a:xfrm>
            <a:off x="430915" y="5031161"/>
            <a:ext cx="14382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Campaign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Sustenance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5B8F8E-B005-4957-81A6-148A200E36AE}"/>
              </a:ext>
            </a:extLst>
          </p:cNvPr>
          <p:cNvSpPr/>
          <p:nvPr/>
        </p:nvSpPr>
        <p:spPr>
          <a:xfrm>
            <a:off x="2672598" y="1400220"/>
            <a:ext cx="8757402" cy="27432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81840-6A30-4164-8EF5-B6D323B8D62B}"/>
              </a:ext>
            </a:extLst>
          </p:cNvPr>
          <p:cNvSpPr/>
          <p:nvPr/>
        </p:nvSpPr>
        <p:spPr>
          <a:xfrm>
            <a:off x="2672598" y="2306216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13744-DF33-41F6-A397-2708AED063A5}"/>
              </a:ext>
            </a:extLst>
          </p:cNvPr>
          <p:cNvSpPr/>
          <p:nvPr/>
        </p:nvSpPr>
        <p:spPr>
          <a:xfrm>
            <a:off x="2672598" y="2666806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3053C0-A0D6-422F-8022-38231B52B78C}"/>
              </a:ext>
            </a:extLst>
          </p:cNvPr>
          <p:cNvSpPr/>
          <p:nvPr/>
        </p:nvSpPr>
        <p:spPr>
          <a:xfrm>
            <a:off x="2672598" y="333537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7A938F-6E00-4900-8874-81AA1C8321D0}"/>
              </a:ext>
            </a:extLst>
          </p:cNvPr>
          <p:cNvSpPr/>
          <p:nvPr/>
        </p:nvSpPr>
        <p:spPr>
          <a:xfrm>
            <a:off x="2672598" y="369638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5A6EA-BDC7-42DD-8417-38850CF11198}"/>
              </a:ext>
            </a:extLst>
          </p:cNvPr>
          <p:cNvSpPr/>
          <p:nvPr/>
        </p:nvSpPr>
        <p:spPr>
          <a:xfrm>
            <a:off x="2672598" y="441840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D24BE0-4B23-4510-A7B7-AB3411115B82}"/>
              </a:ext>
            </a:extLst>
          </p:cNvPr>
          <p:cNvSpPr/>
          <p:nvPr/>
        </p:nvSpPr>
        <p:spPr>
          <a:xfrm>
            <a:off x="2672598" y="477918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CE36E8-86C1-472F-873D-76459224E27C}"/>
              </a:ext>
            </a:extLst>
          </p:cNvPr>
          <p:cNvCxnSpPr>
            <a:cxnSpLocks/>
          </p:cNvCxnSpPr>
          <p:nvPr/>
        </p:nvCxnSpPr>
        <p:spPr>
          <a:xfrm>
            <a:off x="2672598" y="2306216"/>
            <a:ext cx="0" cy="916379"/>
          </a:xfrm>
          <a:prstGeom prst="line">
            <a:avLst/>
          </a:prstGeom>
          <a:ln w="889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55955-4E80-495D-8E8D-9EDAD1555796}"/>
              </a:ext>
            </a:extLst>
          </p:cNvPr>
          <p:cNvCxnSpPr>
            <a:cxnSpLocks/>
          </p:cNvCxnSpPr>
          <p:nvPr/>
        </p:nvCxnSpPr>
        <p:spPr>
          <a:xfrm>
            <a:off x="2672598" y="3335372"/>
            <a:ext cx="10086" cy="1377584"/>
          </a:xfrm>
          <a:prstGeom prst="line">
            <a:avLst/>
          </a:prstGeom>
          <a:ln w="889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EE15D8-397A-469E-BD48-29C3FF002F33}"/>
              </a:ext>
            </a:extLst>
          </p:cNvPr>
          <p:cNvCxnSpPr>
            <a:cxnSpLocks/>
          </p:cNvCxnSpPr>
          <p:nvPr/>
        </p:nvCxnSpPr>
        <p:spPr>
          <a:xfrm>
            <a:off x="2672598" y="4919706"/>
            <a:ext cx="0" cy="719456"/>
          </a:xfrm>
          <a:prstGeom prst="line">
            <a:avLst/>
          </a:prstGeom>
          <a:ln w="889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3695B7-32AA-4D47-8B99-2D6CEE3F1201}"/>
              </a:ext>
            </a:extLst>
          </p:cNvPr>
          <p:cNvCxnSpPr>
            <a:cxnSpLocks/>
          </p:cNvCxnSpPr>
          <p:nvPr/>
        </p:nvCxnSpPr>
        <p:spPr>
          <a:xfrm flipH="1">
            <a:off x="2321489" y="2733632"/>
            <a:ext cx="314352" cy="0"/>
          </a:xfrm>
          <a:prstGeom prst="line">
            <a:avLst/>
          </a:prstGeom>
          <a:ln w="889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B4C4EB-AB58-472B-999C-44AEF8BD3351}"/>
              </a:ext>
            </a:extLst>
          </p:cNvPr>
          <p:cNvCxnSpPr>
            <a:cxnSpLocks/>
          </p:cNvCxnSpPr>
          <p:nvPr/>
        </p:nvCxnSpPr>
        <p:spPr>
          <a:xfrm flipH="1">
            <a:off x="2293307" y="4057392"/>
            <a:ext cx="402670" cy="0"/>
          </a:xfrm>
          <a:prstGeom prst="line">
            <a:avLst/>
          </a:prstGeom>
          <a:ln w="889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4619A-0B24-4D81-AA98-482B9F73F2A0}"/>
              </a:ext>
            </a:extLst>
          </p:cNvPr>
          <p:cNvCxnSpPr>
            <a:cxnSpLocks/>
          </p:cNvCxnSpPr>
          <p:nvPr/>
        </p:nvCxnSpPr>
        <p:spPr>
          <a:xfrm flipH="1">
            <a:off x="2034368" y="5272974"/>
            <a:ext cx="638230" cy="0"/>
          </a:xfrm>
          <a:prstGeom prst="line">
            <a:avLst/>
          </a:prstGeom>
          <a:ln w="88900">
            <a:solidFill>
              <a:schemeClr val="accent5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C6484C-8FB4-47F3-987E-A06FD086D78E}"/>
              </a:ext>
            </a:extLst>
          </p:cNvPr>
          <p:cNvCxnSpPr>
            <a:cxnSpLocks/>
          </p:cNvCxnSpPr>
          <p:nvPr/>
        </p:nvCxnSpPr>
        <p:spPr>
          <a:xfrm>
            <a:off x="2682684" y="1669839"/>
            <a:ext cx="0" cy="30488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BC2584-9A21-44B5-9D5C-2AF574C9D68F}"/>
              </a:ext>
            </a:extLst>
          </p:cNvPr>
          <p:cNvCxnSpPr>
            <a:cxnSpLocks/>
          </p:cNvCxnSpPr>
          <p:nvPr/>
        </p:nvCxnSpPr>
        <p:spPr>
          <a:xfrm>
            <a:off x="5765881" y="1666472"/>
            <a:ext cx="0" cy="308007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FAD1C9-A4D8-4260-A153-EDE640BFE703}"/>
              </a:ext>
            </a:extLst>
          </p:cNvPr>
          <p:cNvCxnSpPr>
            <a:cxnSpLocks/>
          </p:cNvCxnSpPr>
          <p:nvPr/>
        </p:nvCxnSpPr>
        <p:spPr>
          <a:xfrm>
            <a:off x="11404137" y="1669839"/>
            <a:ext cx="0" cy="30488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36685B-32EA-4F49-9B83-CDDFF8E72221}"/>
              </a:ext>
            </a:extLst>
          </p:cNvPr>
          <p:cNvSpPr txBox="1"/>
          <p:nvPr/>
        </p:nvSpPr>
        <p:spPr>
          <a:xfrm>
            <a:off x="3847012" y="1400219"/>
            <a:ext cx="55816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JULY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4764EF-655E-4E5B-ADB1-44001D505CC2}"/>
              </a:ext>
            </a:extLst>
          </p:cNvPr>
          <p:cNvCxnSpPr>
            <a:cxnSpLocks/>
          </p:cNvCxnSpPr>
          <p:nvPr/>
        </p:nvCxnSpPr>
        <p:spPr>
          <a:xfrm>
            <a:off x="5765881" y="2097803"/>
            <a:ext cx="17776" cy="340945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8A8ADB0-0DD2-448E-9168-E20A33C1BF2C}"/>
              </a:ext>
            </a:extLst>
          </p:cNvPr>
          <p:cNvSpPr/>
          <p:nvPr/>
        </p:nvSpPr>
        <p:spPr>
          <a:xfrm>
            <a:off x="2724488" y="2287386"/>
            <a:ext cx="2989501" cy="297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008ECE-315B-4CA9-A265-EFFC14A143EB}"/>
              </a:ext>
            </a:extLst>
          </p:cNvPr>
          <p:cNvSpPr txBox="1"/>
          <p:nvPr/>
        </p:nvSpPr>
        <p:spPr>
          <a:xfrm>
            <a:off x="3490347" y="2314216"/>
            <a:ext cx="127150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Linkedin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posts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0E43AE-1FE9-47B8-AB7E-97F1CB9BAF18}"/>
              </a:ext>
            </a:extLst>
          </p:cNvPr>
          <p:cNvSpPr/>
          <p:nvPr/>
        </p:nvSpPr>
        <p:spPr>
          <a:xfrm>
            <a:off x="2819566" y="2657902"/>
            <a:ext cx="2922937" cy="272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E0669D-1BE5-4C49-B52B-7E7459841FF9}"/>
              </a:ext>
            </a:extLst>
          </p:cNvPr>
          <p:cNvSpPr txBox="1"/>
          <p:nvPr/>
        </p:nvSpPr>
        <p:spPr>
          <a:xfrm>
            <a:off x="3449474" y="2646816"/>
            <a:ext cx="135325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Linkedin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videos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6C8ED9-D044-4255-A0B0-967A9C1F30B1}"/>
              </a:ext>
            </a:extLst>
          </p:cNvPr>
          <p:cNvSpPr/>
          <p:nvPr/>
        </p:nvSpPr>
        <p:spPr>
          <a:xfrm>
            <a:off x="5765881" y="3335372"/>
            <a:ext cx="3040065" cy="297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0AC868-197F-4FEC-9DC7-4B1A47224CD0}"/>
              </a:ext>
            </a:extLst>
          </p:cNvPr>
          <p:cNvSpPr/>
          <p:nvPr/>
        </p:nvSpPr>
        <p:spPr>
          <a:xfrm>
            <a:off x="7127891" y="3709660"/>
            <a:ext cx="4257658" cy="297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18A07D-D8E3-44AD-806E-79651458E37B}"/>
              </a:ext>
            </a:extLst>
          </p:cNvPr>
          <p:cNvSpPr/>
          <p:nvPr/>
        </p:nvSpPr>
        <p:spPr>
          <a:xfrm>
            <a:off x="5796752" y="4424761"/>
            <a:ext cx="5633247" cy="268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8E434-A6F5-4BBB-8B32-141503585C0E}"/>
              </a:ext>
            </a:extLst>
          </p:cNvPr>
          <p:cNvSpPr txBox="1"/>
          <p:nvPr/>
        </p:nvSpPr>
        <p:spPr>
          <a:xfrm>
            <a:off x="6564927" y="4365133"/>
            <a:ext cx="476444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Paid media p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romotion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through digital banners and YT videos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1A9CB0-E518-4A50-AD3A-5FA872F6CEF5}"/>
              </a:ext>
            </a:extLst>
          </p:cNvPr>
          <p:cNvSpPr/>
          <p:nvPr/>
        </p:nvSpPr>
        <p:spPr>
          <a:xfrm>
            <a:off x="7146292" y="5099347"/>
            <a:ext cx="4164663" cy="279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76F2C6-1026-4CE1-8AD5-E2632CC696C8}"/>
              </a:ext>
            </a:extLst>
          </p:cNvPr>
          <p:cNvSpPr txBox="1"/>
          <p:nvPr/>
        </p:nvSpPr>
        <p:spPr>
          <a:xfrm>
            <a:off x="7259054" y="5083958"/>
            <a:ext cx="3995331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 toolkits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A010C4-1463-40C4-9A65-C557B1D208E3}"/>
              </a:ext>
            </a:extLst>
          </p:cNvPr>
          <p:cNvSpPr/>
          <p:nvPr/>
        </p:nvSpPr>
        <p:spPr>
          <a:xfrm>
            <a:off x="4083728" y="2995843"/>
            <a:ext cx="1699929" cy="297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51B485-6776-4BF3-9A2A-DF08E3197925}"/>
              </a:ext>
            </a:extLst>
          </p:cNvPr>
          <p:cNvSpPr txBox="1"/>
          <p:nvPr/>
        </p:nvSpPr>
        <p:spPr>
          <a:xfrm>
            <a:off x="5493374" y="3321685"/>
            <a:ext cx="36650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Campaign Launch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E05C44-C8AD-4AE9-93C8-A1F12261A8ED}"/>
              </a:ext>
            </a:extLst>
          </p:cNvPr>
          <p:cNvSpPr txBox="1"/>
          <p:nvPr/>
        </p:nvSpPr>
        <p:spPr>
          <a:xfrm>
            <a:off x="3924816" y="2984954"/>
            <a:ext cx="201351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Micro engagements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42EA9F-F806-458A-9F27-A409FB47DE1B}"/>
              </a:ext>
            </a:extLst>
          </p:cNvPr>
          <p:cNvSpPr txBox="1"/>
          <p:nvPr/>
        </p:nvSpPr>
        <p:spPr>
          <a:xfrm>
            <a:off x="6886077" y="3703176"/>
            <a:ext cx="43080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coaches and influencers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BE0673-90D5-4F6B-AB4F-4B0318994C6D}"/>
              </a:ext>
            </a:extLst>
          </p:cNvPr>
          <p:cNvSpPr txBox="1"/>
          <p:nvPr/>
        </p:nvSpPr>
        <p:spPr>
          <a:xfrm>
            <a:off x="5765881" y="4054732"/>
            <a:ext cx="406627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engagements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47B463E-7828-4FB0-BAB5-B5AA69CC3E5C}"/>
              </a:ext>
            </a:extLst>
          </p:cNvPr>
          <p:cNvSpPr/>
          <p:nvPr/>
        </p:nvSpPr>
        <p:spPr>
          <a:xfrm>
            <a:off x="8176256" y="5503585"/>
            <a:ext cx="3134699" cy="276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10B10A-24D5-4870-BC99-5CB6DEF3CC38}"/>
              </a:ext>
            </a:extLst>
          </p:cNvPr>
          <p:cNvSpPr txBox="1"/>
          <p:nvPr/>
        </p:nvSpPr>
        <p:spPr>
          <a:xfrm>
            <a:off x="7745939" y="5499847"/>
            <a:ext cx="399533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Engagement with event management industry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983F3A6-5BDD-78BF-16BB-CAC732D2D12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65C5A8-AFBB-EEFF-2917-2550D59DA25F}"/>
              </a:ext>
            </a:extLst>
          </p:cNvPr>
          <p:cNvSpPr txBox="1"/>
          <p:nvPr/>
        </p:nvSpPr>
        <p:spPr>
          <a:xfrm>
            <a:off x="394977" y="159686"/>
            <a:ext cx="113614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ACTIVATION SCHEDULE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171F2A-4FB9-A1F0-6DE0-FEE5CE3D0C8F}"/>
              </a:ext>
            </a:extLst>
          </p:cNvPr>
          <p:cNvCxnSpPr>
            <a:cxnSpLocks/>
          </p:cNvCxnSpPr>
          <p:nvPr/>
        </p:nvCxnSpPr>
        <p:spPr>
          <a:xfrm>
            <a:off x="863567" y="772893"/>
            <a:ext cx="1068315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309B091-90D4-AD6C-3061-4B5EA246878A}"/>
              </a:ext>
            </a:extLst>
          </p:cNvPr>
          <p:cNvSpPr txBox="1"/>
          <p:nvPr/>
        </p:nvSpPr>
        <p:spPr>
          <a:xfrm>
            <a:off x="6650995" y="1420511"/>
            <a:ext cx="52450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AUG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9C49C1-7104-073C-8A7A-73828DC02AC6}"/>
              </a:ext>
            </a:extLst>
          </p:cNvPr>
          <p:cNvSpPr txBox="1"/>
          <p:nvPr/>
        </p:nvSpPr>
        <p:spPr>
          <a:xfrm>
            <a:off x="10498526" y="1400993"/>
            <a:ext cx="45878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784E52-CAD1-C550-55CE-27A1C820B6CC}"/>
              </a:ext>
            </a:extLst>
          </p:cNvPr>
          <p:cNvSpPr/>
          <p:nvPr/>
        </p:nvSpPr>
        <p:spPr>
          <a:xfrm>
            <a:off x="5786592" y="4770201"/>
            <a:ext cx="5633247" cy="268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598D4-3C15-4705-B2A0-3A4038E2EB19}"/>
              </a:ext>
            </a:extLst>
          </p:cNvPr>
          <p:cNvSpPr txBox="1"/>
          <p:nvPr/>
        </p:nvSpPr>
        <p:spPr>
          <a:xfrm>
            <a:off x="8387801" y="4741053"/>
            <a:ext cx="109837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SEO &amp; SEM</a:t>
            </a:r>
          </a:p>
        </p:txBody>
      </p:sp>
    </p:spTree>
    <p:extLst>
      <p:ext uri="{BB962C8B-B14F-4D97-AF65-F5344CB8AC3E}">
        <p14:creationId xmlns:p14="http://schemas.microsoft.com/office/powerpoint/2010/main" val="18084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70C17E-0A03-F8A1-D970-8B5A5C0AFBAB}"/>
              </a:ext>
            </a:extLst>
          </p:cNvPr>
          <p:cNvSpPr/>
          <p:nvPr/>
        </p:nvSpPr>
        <p:spPr>
          <a:xfrm>
            <a:off x="-30327" y="219344"/>
            <a:ext cx="12222328" cy="29665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524" y="840315"/>
            <a:ext cx="7213600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Accelerating Tourism India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3E0CD-F50C-47A5-B3E1-F155D679EBDA}"/>
              </a:ext>
            </a:extLst>
          </p:cNvPr>
          <p:cNvCxnSpPr>
            <a:cxnSpLocks/>
          </p:cNvCxnSpPr>
          <p:nvPr/>
        </p:nvCxnSpPr>
        <p:spPr>
          <a:xfrm>
            <a:off x="3080820" y="1627472"/>
            <a:ext cx="603035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FF38D3-63BA-48B2-A12D-5A650E5A9406}"/>
              </a:ext>
            </a:extLst>
          </p:cNvPr>
          <p:cNvSpPr txBox="1"/>
          <p:nvPr/>
        </p:nvSpPr>
        <p:spPr>
          <a:xfrm>
            <a:off x="660398" y="1827846"/>
            <a:ext cx="10871200" cy="61324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Wedding Tourism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FB737-9AFF-531B-B31E-F869D254F347}"/>
              </a:ext>
            </a:extLst>
          </p:cNvPr>
          <p:cNvSpPr/>
          <p:nvPr/>
        </p:nvSpPr>
        <p:spPr>
          <a:xfrm>
            <a:off x="-30326" y="3104783"/>
            <a:ext cx="12211228" cy="1864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753F27F2-88FD-CE00-13EC-9197D6430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154" y="3227968"/>
            <a:ext cx="1897901" cy="1630357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0FEF0E-86AD-CBE4-B1AD-EE4F83471C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" y="4975792"/>
            <a:ext cx="3341703" cy="1882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5F19C3-8E8C-055E-6D54-9478B56E07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090" y="4969502"/>
            <a:ext cx="4677812" cy="1871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EE917B-A251-AAC6-A67B-B5A2A23509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275" y="4969503"/>
            <a:ext cx="4813580" cy="18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BA985-481C-02EC-3AD3-FEFF2362EEAE}"/>
              </a:ext>
            </a:extLst>
          </p:cNvPr>
          <p:cNvSpPr txBox="1"/>
          <p:nvPr/>
        </p:nvSpPr>
        <p:spPr>
          <a:xfrm>
            <a:off x="792480" y="287356"/>
            <a:ext cx="10911840" cy="5847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Inviting couples and their families to make their weddings..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7939F47-AC63-EF33-404E-B52F744BDC9A}"/>
              </a:ext>
            </a:extLst>
          </p:cNvPr>
          <p:cNvSpPr txBox="1"/>
          <p:nvPr/>
        </p:nvSpPr>
        <p:spPr>
          <a:xfrm>
            <a:off x="2695655" y="2222023"/>
            <a:ext cx="6214665" cy="539742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446278" marR="0" lvl="0" indent="0" algn="ctr" defTabSz="914377" rtl="0" eaLnBrk="1" fontAlgn="auto" latinLnBrk="0" hangingPunct="1">
              <a:lnSpc>
                <a:spcPts val="4112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-7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 traditionally different</a:t>
            </a:r>
            <a:endParaRPr kumimoji="0" sz="4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DF93D8-9430-ECC9-5520-30A548BDAC57}"/>
              </a:ext>
            </a:extLst>
          </p:cNvPr>
          <p:cNvCxnSpPr/>
          <p:nvPr/>
        </p:nvCxnSpPr>
        <p:spPr>
          <a:xfrm>
            <a:off x="762000" y="1920240"/>
            <a:ext cx="10993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361ECC-81A2-71A5-050B-FE9E33E4B832}"/>
              </a:ext>
            </a:extLst>
          </p:cNvPr>
          <p:cNvCxnSpPr/>
          <p:nvPr/>
        </p:nvCxnSpPr>
        <p:spPr>
          <a:xfrm>
            <a:off x="782320" y="2997200"/>
            <a:ext cx="10993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51EDD7-F0E7-116F-37ED-C3B2DED23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3320"/>
            <a:ext cx="4061460" cy="2707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A5F5-D9B1-E54A-F3CF-4CA43B6AF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995" y="3701200"/>
            <a:ext cx="4061460" cy="2709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7A1256-CE25-A9D8-55EE-BB84C546B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1990" y="3701200"/>
            <a:ext cx="3890010" cy="27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3D8A3F-C626-4EB6-0F8C-5F2AA4AA9E60}"/>
              </a:ext>
            </a:extLst>
          </p:cNvPr>
          <p:cNvSpPr txBox="1"/>
          <p:nvPr/>
        </p:nvSpPr>
        <p:spPr>
          <a:xfrm>
            <a:off x="394977" y="159686"/>
            <a:ext cx="113614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DRIVING SPOTLIGHT ON KEY CITIES WITH WEDDING TOURISM POTENTIAL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9B9798-7769-23E3-BA66-583F83517669}"/>
              </a:ext>
            </a:extLst>
          </p:cNvPr>
          <p:cNvSpPr/>
          <p:nvPr/>
        </p:nvSpPr>
        <p:spPr>
          <a:xfrm>
            <a:off x="394976" y="992124"/>
            <a:ext cx="11361405" cy="5650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B2942-3172-5B56-8547-797127AA03A2}"/>
              </a:ext>
            </a:extLst>
          </p:cNvPr>
          <p:cNvSpPr txBox="1"/>
          <p:nvPr/>
        </p:nvSpPr>
        <p:spPr>
          <a:xfrm>
            <a:off x="715288" y="1292528"/>
            <a:ext cx="524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UDAIPUR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JODHPUR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JAIPUR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JAISELMER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BHUBHANSHWAR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TAWANG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VISHAKAPATNAM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C3674-596D-6455-30F0-B91D42A62981}"/>
              </a:ext>
            </a:extLst>
          </p:cNvPr>
          <p:cNvSpPr txBox="1"/>
          <p:nvPr/>
        </p:nvSpPr>
        <p:spPr>
          <a:xfrm>
            <a:off x="8453118" y="6255006"/>
            <a:ext cx="330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FICCI Wedding tourism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60D49-BAF8-B991-5DD7-4F88FFC6832B}"/>
              </a:ext>
            </a:extLst>
          </p:cNvPr>
          <p:cNvSpPr txBox="1"/>
          <p:nvPr/>
        </p:nvSpPr>
        <p:spPr>
          <a:xfrm>
            <a:off x="5064278" y="1282047"/>
            <a:ext cx="5242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DALHOUSIE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MYSORE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TRIVANDRUM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ALAPUZHA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GWALIOR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SRINAGAR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AMRITSAR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HYDERABAD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RISHIKESH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B3F41-FAD7-A29D-1340-9AFA9D0E82F9}"/>
              </a:ext>
            </a:extLst>
          </p:cNvPr>
          <p:cNvSpPr txBox="1"/>
          <p:nvPr/>
        </p:nvSpPr>
        <p:spPr>
          <a:xfrm>
            <a:off x="9115798" y="1222908"/>
            <a:ext cx="20436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DEHRADUN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MUSSOORIE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SHIMLA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MAHABALESHWAR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KOCHI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KOVALAM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KASHMIR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ANDAMANS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SILIGURI</a:t>
            </a:r>
          </a:p>
        </p:txBody>
      </p:sp>
    </p:spTree>
    <p:extLst>
      <p:ext uri="{BB962C8B-B14F-4D97-AF65-F5344CB8AC3E}">
        <p14:creationId xmlns:p14="http://schemas.microsoft.com/office/powerpoint/2010/main" val="373816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42B150D-30F4-4354-B8DA-AA7B0BFCBD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A9CBF7E-2F1E-4C60-8D19-D772CED67B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EE63FCB-5517-441F-8F32-D3BC6F6EA3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563CB6A-71D4-4F29-A7E2-3E32E16F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" y="1005841"/>
            <a:ext cx="11978640" cy="533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333EF-72A5-44B9-97E3-1D77581F2B99}"/>
              </a:ext>
            </a:extLst>
          </p:cNvPr>
          <p:cNvSpPr txBox="1"/>
          <p:nvPr/>
        </p:nvSpPr>
        <p:spPr>
          <a:xfrm>
            <a:off x="394977" y="159686"/>
            <a:ext cx="113614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INTEGRATED, 360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7483A-C228-58AE-39C6-0D647DCBBBAA}"/>
              </a:ext>
            </a:extLst>
          </p:cNvPr>
          <p:cNvSpPr/>
          <p:nvPr/>
        </p:nvSpPr>
        <p:spPr>
          <a:xfrm>
            <a:off x="772160" y="4389120"/>
            <a:ext cx="2794000" cy="128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A3909-2308-06DA-072A-18C3B34B9094}"/>
              </a:ext>
            </a:extLst>
          </p:cNvPr>
          <p:cNvSpPr/>
          <p:nvPr/>
        </p:nvSpPr>
        <p:spPr>
          <a:xfrm>
            <a:off x="2946400" y="5415280"/>
            <a:ext cx="262128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202E2-E5BC-8CBB-92A2-A99C4D3265B6}"/>
              </a:ext>
            </a:extLst>
          </p:cNvPr>
          <p:cNvSpPr txBox="1"/>
          <p:nvPr/>
        </p:nvSpPr>
        <p:spPr>
          <a:xfrm>
            <a:off x="2340977" y="5674360"/>
            <a:ext cx="30082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SEARCH MARKETING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GLOBAL &amp; DOMESTIC SEARCHES RELATED TO DESTINATION WEDDINGS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27AE67-E7D8-9B2C-B2C8-4D9A5FE4AF0A}"/>
              </a:ext>
            </a:extLst>
          </p:cNvPr>
          <p:cNvSpPr/>
          <p:nvPr/>
        </p:nvSpPr>
        <p:spPr>
          <a:xfrm>
            <a:off x="1082040" y="1758236"/>
            <a:ext cx="2611120" cy="136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A45D2-B633-F927-CF67-1EB6A6DCA52B}"/>
              </a:ext>
            </a:extLst>
          </p:cNvPr>
          <p:cNvSpPr txBox="1"/>
          <p:nvPr/>
        </p:nvSpPr>
        <p:spPr>
          <a:xfrm>
            <a:off x="519204" y="1139900"/>
            <a:ext cx="326136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STRATEGIC ENGAGEMENT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WEDDING PLANNERS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VIRTUAL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CONTENT MARKETING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COMMUNITY INTERVENTIONS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PARTNERSHIPS WITH ASSOCIATIONS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BDF3D-4941-FAC1-3797-8CFE5C94248E}"/>
              </a:ext>
            </a:extLst>
          </p:cNvPr>
          <p:cNvSpPr/>
          <p:nvPr/>
        </p:nvSpPr>
        <p:spPr>
          <a:xfrm>
            <a:off x="8077200" y="3738880"/>
            <a:ext cx="3860800" cy="24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CF109B-CAD6-DD2E-1C7B-0915F8F3998E}"/>
              </a:ext>
            </a:extLst>
          </p:cNvPr>
          <p:cNvSpPr/>
          <p:nvPr/>
        </p:nvSpPr>
        <p:spPr>
          <a:xfrm>
            <a:off x="7929880" y="1418193"/>
            <a:ext cx="3860800" cy="22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5F37D-9E0C-3A49-A90A-FF5882771AA6}"/>
              </a:ext>
            </a:extLst>
          </p:cNvPr>
          <p:cNvSpPr txBox="1"/>
          <p:nvPr/>
        </p:nvSpPr>
        <p:spPr>
          <a:xfrm>
            <a:off x="8376920" y="955846"/>
            <a:ext cx="326136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WEDDING AND LIFESTYLE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INFLUENCERS/PHOTOGRAPHERS/ETC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IDENTIFIED TOP NAMES FROM ACROSS OVERSEAS MARKETS AND REGIONS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ACROSS THEMES SUCH AS GREEN WEDDINGS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9D347-6CF4-DD1A-599F-D7F572C68E08}"/>
              </a:ext>
            </a:extLst>
          </p:cNvPr>
          <p:cNvSpPr/>
          <p:nvPr/>
        </p:nvSpPr>
        <p:spPr>
          <a:xfrm>
            <a:off x="863600" y="3750271"/>
            <a:ext cx="261112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82852-077A-72DA-4089-523322CA61E5}"/>
              </a:ext>
            </a:extLst>
          </p:cNvPr>
          <p:cNvSpPr txBox="1"/>
          <p:nvPr/>
        </p:nvSpPr>
        <p:spPr>
          <a:xfrm>
            <a:off x="585246" y="2894751"/>
            <a:ext cx="2794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SOCIAL MEDIA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CAMPAIGNS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MONTHLY ASSETS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TENTPOLE CAMPAIGNS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LEVERAGING USER GENERATED ASSETS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772892-7138-FBDD-44E8-3FB6889A7ECD}"/>
              </a:ext>
            </a:extLst>
          </p:cNvPr>
          <p:cNvSpPr/>
          <p:nvPr/>
        </p:nvSpPr>
        <p:spPr>
          <a:xfrm>
            <a:off x="5349240" y="2636876"/>
            <a:ext cx="924560" cy="26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63244-2930-0F3D-A93E-5E9A095AA510}"/>
              </a:ext>
            </a:extLst>
          </p:cNvPr>
          <p:cNvSpPr txBox="1"/>
          <p:nvPr/>
        </p:nvSpPr>
        <p:spPr>
          <a:xfrm>
            <a:off x="4500880" y="2596188"/>
            <a:ext cx="26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WEDDINGS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DDC2D8-7784-413A-BF1A-E5687E54BDE2}"/>
              </a:ext>
            </a:extLst>
          </p:cNvPr>
          <p:cNvSpPr txBox="1"/>
          <p:nvPr/>
        </p:nvSpPr>
        <p:spPr>
          <a:xfrm>
            <a:off x="7650481" y="4158775"/>
            <a:ext cx="393687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PARTNERSHIPS WITH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STATE LEVEL WEDDING ASSOCIATIONS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UNLOCKING THE COMBINED REACH OF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STATE LEVEL WEDDING ASSOCIATIONS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6F70A-AC28-E3E9-732C-19EE40A608C3}"/>
              </a:ext>
            </a:extLst>
          </p:cNvPr>
          <p:cNvSpPr txBox="1"/>
          <p:nvPr/>
        </p:nvSpPr>
        <p:spPr>
          <a:xfrm>
            <a:off x="8097519" y="2656492"/>
            <a:ext cx="32613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WEDDING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PUBLICATIONS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AND FAIRS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PARTNERSHIPS AT COUNTRY / REGION LEVEL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EDITORIAL CONTENT, SOCIAL MEDIA INTEGRATION, ETC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EA124-960E-1493-9E32-B9DEC2A5FC31}"/>
              </a:ext>
            </a:extLst>
          </p:cNvPr>
          <p:cNvSpPr txBox="1"/>
          <p:nvPr/>
        </p:nvSpPr>
        <p:spPr>
          <a:xfrm>
            <a:off x="844324" y="4413501"/>
            <a:ext cx="32613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CULTURAL COMMUNITIES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INTERVENTIONS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PUNJABI, TAMIL, TELEGU, GUJARATI, ETC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3D5359-3984-8764-A697-5BC232644D39}"/>
              </a:ext>
            </a:extLst>
          </p:cNvPr>
          <p:cNvCxnSpPr>
            <a:cxnSpLocks/>
          </p:cNvCxnSpPr>
          <p:nvPr/>
        </p:nvCxnSpPr>
        <p:spPr>
          <a:xfrm>
            <a:off x="863567" y="772893"/>
            <a:ext cx="1068315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6312A0F-36B3-EF90-64C7-6D887B956C70}"/>
              </a:ext>
            </a:extLst>
          </p:cNvPr>
          <p:cNvSpPr txBox="1"/>
          <p:nvPr/>
        </p:nvSpPr>
        <p:spPr>
          <a:xfrm>
            <a:off x="5750560" y="5664815"/>
            <a:ext cx="468950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INVOLVING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LOCAL COMMUNITES &amp; GUIDES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TO DRIVE AUTHENTIC CONVERSATIONS AND EXPERIENCES ACROSS INDIAN &amp; OTHER CUSTOMS, RITUALS AND MORE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8C85F-1228-E23B-EBB2-FC7A0E6349DA}"/>
              </a:ext>
            </a:extLst>
          </p:cNvPr>
          <p:cNvSpPr txBox="1"/>
          <p:nvPr/>
        </p:nvSpPr>
        <p:spPr>
          <a:xfrm>
            <a:off x="2193657" y="5404543"/>
            <a:ext cx="3699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2.8 Mn Global Searches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672900-39DE-BEBC-395A-D1120BD505ED}"/>
              </a:ext>
            </a:extLst>
          </p:cNvPr>
          <p:cNvSpPr txBox="1"/>
          <p:nvPr/>
        </p:nvSpPr>
        <p:spPr>
          <a:xfrm>
            <a:off x="811897" y="4104899"/>
            <a:ext cx="3699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6 Mn Intent audience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E1243B-F9FF-7664-3BEB-27AA65734F75}"/>
              </a:ext>
            </a:extLst>
          </p:cNvPr>
          <p:cNvSpPr/>
          <p:nvPr/>
        </p:nvSpPr>
        <p:spPr>
          <a:xfrm>
            <a:off x="4798581" y="2129094"/>
            <a:ext cx="2113282" cy="20229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74264-A60D-BFAF-FA62-FAA3E436FC1D}"/>
              </a:ext>
            </a:extLst>
          </p:cNvPr>
          <p:cNvSpPr txBox="1"/>
          <p:nvPr/>
        </p:nvSpPr>
        <p:spPr>
          <a:xfrm>
            <a:off x="5057661" y="2521058"/>
            <a:ext cx="1593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 traditionally different</a:t>
            </a:r>
          </a:p>
        </p:txBody>
      </p:sp>
    </p:spTree>
    <p:extLst>
      <p:ext uri="{BB962C8B-B14F-4D97-AF65-F5344CB8AC3E}">
        <p14:creationId xmlns:p14="http://schemas.microsoft.com/office/powerpoint/2010/main" val="130072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53CD380-444F-4C63-A7A0-B32C684DFD7A}"/>
              </a:ext>
            </a:extLst>
          </p:cNvPr>
          <p:cNvSpPr/>
          <p:nvPr/>
        </p:nvSpPr>
        <p:spPr>
          <a:xfrm>
            <a:off x="2724489" y="5487973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A5F2CC-609C-4AE9-820A-583FBE5D7C2C}"/>
              </a:ext>
            </a:extLst>
          </p:cNvPr>
          <p:cNvSpPr/>
          <p:nvPr/>
        </p:nvSpPr>
        <p:spPr>
          <a:xfrm>
            <a:off x="2672598" y="405739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EF8723-4560-418D-A5E5-04141121DC33}"/>
              </a:ext>
            </a:extLst>
          </p:cNvPr>
          <p:cNvSpPr/>
          <p:nvPr/>
        </p:nvSpPr>
        <p:spPr>
          <a:xfrm>
            <a:off x="5774769" y="4081384"/>
            <a:ext cx="5629368" cy="2784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A1F0-BD1B-42A5-A57F-91796B4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7150" y="6273800"/>
            <a:ext cx="26209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8CB7D-6F33-48E0-A684-BABF742E974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ite Display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8287D-68E6-4D72-9D64-9C7FB8E962BD}"/>
              </a:ext>
            </a:extLst>
          </p:cNvPr>
          <p:cNvSpPr/>
          <p:nvPr/>
        </p:nvSpPr>
        <p:spPr>
          <a:xfrm>
            <a:off x="2672598" y="5137566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Off-page Connector 3">
            <a:extLst>
              <a:ext uri="{FF2B5EF4-FFF2-40B4-BE49-F238E27FC236}">
                <a16:creationId xmlns:a16="http://schemas.microsoft.com/office/drawing/2014/main" id="{42EEF716-5625-49F8-86B8-2B23BBFB63FC}"/>
              </a:ext>
            </a:extLst>
          </p:cNvPr>
          <p:cNvSpPr/>
          <p:nvPr/>
        </p:nvSpPr>
        <p:spPr>
          <a:xfrm>
            <a:off x="762000" y="1400220"/>
            <a:ext cx="1660358" cy="697832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6F8BE-95B5-4B23-B47A-4C2C81A79C7B}"/>
              </a:ext>
            </a:extLst>
          </p:cNvPr>
          <p:cNvSpPr txBox="1"/>
          <p:nvPr/>
        </p:nvSpPr>
        <p:spPr>
          <a:xfrm>
            <a:off x="791707" y="1547121"/>
            <a:ext cx="160095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CAMPAIGN 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B32E4-9A42-4D29-9D42-CE8B012C6327}"/>
              </a:ext>
            </a:extLst>
          </p:cNvPr>
          <p:cNvSpPr txBox="1"/>
          <p:nvPr/>
        </p:nvSpPr>
        <p:spPr>
          <a:xfrm>
            <a:off x="609002" y="2537209"/>
            <a:ext cx="11657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Pre buzz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47BE3-65AB-47AF-B37F-4306024FD1A9}"/>
              </a:ext>
            </a:extLst>
          </p:cNvPr>
          <p:cNvSpPr txBox="1"/>
          <p:nvPr/>
        </p:nvSpPr>
        <p:spPr>
          <a:xfrm>
            <a:off x="574126" y="3713371"/>
            <a:ext cx="1316386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Hero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Campaign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Launch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A55DD-2758-4967-8F6D-B5C1AAFEB3F1}"/>
              </a:ext>
            </a:extLst>
          </p:cNvPr>
          <p:cNvSpPr txBox="1"/>
          <p:nvPr/>
        </p:nvSpPr>
        <p:spPr>
          <a:xfrm>
            <a:off x="430915" y="5031161"/>
            <a:ext cx="14382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Campaign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Sustenance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5B8F8E-B005-4957-81A6-148A200E36AE}"/>
              </a:ext>
            </a:extLst>
          </p:cNvPr>
          <p:cNvSpPr/>
          <p:nvPr/>
        </p:nvSpPr>
        <p:spPr>
          <a:xfrm>
            <a:off x="2672598" y="1400220"/>
            <a:ext cx="8757402" cy="27432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81840-6A30-4164-8EF5-B6D323B8D62B}"/>
              </a:ext>
            </a:extLst>
          </p:cNvPr>
          <p:cNvSpPr/>
          <p:nvPr/>
        </p:nvSpPr>
        <p:spPr>
          <a:xfrm>
            <a:off x="2672598" y="2306216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13744-DF33-41F6-A397-2708AED063A5}"/>
              </a:ext>
            </a:extLst>
          </p:cNvPr>
          <p:cNvSpPr/>
          <p:nvPr/>
        </p:nvSpPr>
        <p:spPr>
          <a:xfrm>
            <a:off x="2672598" y="2666806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3053C0-A0D6-422F-8022-38231B52B78C}"/>
              </a:ext>
            </a:extLst>
          </p:cNvPr>
          <p:cNvSpPr/>
          <p:nvPr/>
        </p:nvSpPr>
        <p:spPr>
          <a:xfrm>
            <a:off x="2672598" y="333537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7A938F-6E00-4900-8874-81AA1C8321D0}"/>
              </a:ext>
            </a:extLst>
          </p:cNvPr>
          <p:cNvSpPr/>
          <p:nvPr/>
        </p:nvSpPr>
        <p:spPr>
          <a:xfrm>
            <a:off x="2672598" y="369638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5A6EA-BDC7-42DD-8417-38850CF11198}"/>
              </a:ext>
            </a:extLst>
          </p:cNvPr>
          <p:cNvSpPr/>
          <p:nvPr/>
        </p:nvSpPr>
        <p:spPr>
          <a:xfrm>
            <a:off x="2672598" y="441840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D24BE0-4B23-4510-A7B7-AB3411115B82}"/>
              </a:ext>
            </a:extLst>
          </p:cNvPr>
          <p:cNvSpPr/>
          <p:nvPr/>
        </p:nvSpPr>
        <p:spPr>
          <a:xfrm>
            <a:off x="2672598" y="4779182"/>
            <a:ext cx="8757402" cy="297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CE36E8-86C1-472F-873D-76459224E27C}"/>
              </a:ext>
            </a:extLst>
          </p:cNvPr>
          <p:cNvCxnSpPr>
            <a:cxnSpLocks/>
          </p:cNvCxnSpPr>
          <p:nvPr/>
        </p:nvCxnSpPr>
        <p:spPr>
          <a:xfrm>
            <a:off x="2672598" y="2306216"/>
            <a:ext cx="0" cy="916379"/>
          </a:xfrm>
          <a:prstGeom prst="line">
            <a:avLst/>
          </a:prstGeom>
          <a:ln w="889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55955-4E80-495D-8E8D-9EDAD1555796}"/>
              </a:ext>
            </a:extLst>
          </p:cNvPr>
          <p:cNvCxnSpPr>
            <a:cxnSpLocks/>
          </p:cNvCxnSpPr>
          <p:nvPr/>
        </p:nvCxnSpPr>
        <p:spPr>
          <a:xfrm>
            <a:off x="2672598" y="3335372"/>
            <a:ext cx="10086" cy="1377584"/>
          </a:xfrm>
          <a:prstGeom prst="line">
            <a:avLst/>
          </a:prstGeom>
          <a:ln w="889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EE15D8-397A-469E-BD48-29C3FF002F33}"/>
              </a:ext>
            </a:extLst>
          </p:cNvPr>
          <p:cNvCxnSpPr>
            <a:cxnSpLocks/>
          </p:cNvCxnSpPr>
          <p:nvPr/>
        </p:nvCxnSpPr>
        <p:spPr>
          <a:xfrm>
            <a:off x="2672598" y="4919706"/>
            <a:ext cx="0" cy="719456"/>
          </a:xfrm>
          <a:prstGeom prst="line">
            <a:avLst/>
          </a:prstGeom>
          <a:ln w="889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3695B7-32AA-4D47-8B99-2D6CEE3F1201}"/>
              </a:ext>
            </a:extLst>
          </p:cNvPr>
          <p:cNvCxnSpPr>
            <a:cxnSpLocks/>
          </p:cNvCxnSpPr>
          <p:nvPr/>
        </p:nvCxnSpPr>
        <p:spPr>
          <a:xfrm flipH="1">
            <a:off x="2321489" y="2733632"/>
            <a:ext cx="314352" cy="0"/>
          </a:xfrm>
          <a:prstGeom prst="line">
            <a:avLst/>
          </a:prstGeom>
          <a:ln w="889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B4C4EB-AB58-472B-999C-44AEF8BD3351}"/>
              </a:ext>
            </a:extLst>
          </p:cNvPr>
          <p:cNvCxnSpPr>
            <a:cxnSpLocks/>
          </p:cNvCxnSpPr>
          <p:nvPr/>
        </p:nvCxnSpPr>
        <p:spPr>
          <a:xfrm flipH="1">
            <a:off x="2293307" y="4057392"/>
            <a:ext cx="402670" cy="0"/>
          </a:xfrm>
          <a:prstGeom prst="line">
            <a:avLst/>
          </a:prstGeom>
          <a:ln w="889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4619A-0B24-4D81-AA98-482B9F73F2A0}"/>
              </a:ext>
            </a:extLst>
          </p:cNvPr>
          <p:cNvCxnSpPr>
            <a:cxnSpLocks/>
          </p:cNvCxnSpPr>
          <p:nvPr/>
        </p:nvCxnSpPr>
        <p:spPr>
          <a:xfrm flipH="1">
            <a:off x="2034368" y="5272974"/>
            <a:ext cx="638230" cy="0"/>
          </a:xfrm>
          <a:prstGeom prst="line">
            <a:avLst/>
          </a:prstGeom>
          <a:ln w="88900">
            <a:solidFill>
              <a:schemeClr val="accent5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C6484C-8FB4-47F3-987E-A06FD086D78E}"/>
              </a:ext>
            </a:extLst>
          </p:cNvPr>
          <p:cNvCxnSpPr>
            <a:cxnSpLocks/>
          </p:cNvCxnSpPr>
          <p:nvPr/>
        </p:nvCxnSpPr>
        <p:spPr>
          <a:xfrm>
            <a:off x="2682684" y="1669839"/>
            <a:ext cx="0" cy="30488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BC2584-9A21-44B5-9D5C-2AF574C9D68F}"/>
              </a:ext>
            </a:extLst>
          </p:cNvPr>
          <p:cNvCxnSpPr>
            <a:cxnSpLocks/>
          </p:cNvCxnSpPr>
          <p:nvPr/>
        </p:nvCxnSpPr>
        <p:spPr>
          <a:xfrm>
            <a:off x="5765881" y="1666472"/>
            <a:ext cx="0" cy="308007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FAD1C9-A4D8-4260-A153-EDE640BFE703}"/>
              </a:ext>
            </a:extLst>
          </p:cNvPr>
          <p:cNvCxnSpPr>
            <a:cxnSpLocks/>
          </p:cNvCxnSpPr>
          <p:nvPr/>
        </p:nvCxnSpPr>
        <p:spPr>
          <a:xfrm>
            <a:off x="11404137" y="1669839"/>
            <a:ext cx="0" cy="30488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36685B-32EA-4F49-9B83-CDDFF8E72221}"/>
              </a:ext>
            </a:extLst>
          </p:cNvPr>
          <p:cNvSpPr txBox="1"/>
          <p:nvPr/>
        </p:nvSpPr>
        <p:spPr>
          <a:xfrm>
            <a:off x="3818959" y="1400219"/>
            <a:ext cx="61427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APRIL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4764EF-655E-4E5B-ADB1-44001D505CC2}"/>
              </a:ext>
            </a:extLst>
          </p:cNvPr>
          <p:cNvCxnSpPr>
            <a:cxnSpLocks/>
          </p:cNvCxnSpPr>
          <p:nvPr/>
        </p:nvCxnSpPr>
        <p:spPr>
          <a:xfrm>
            <a:off x="5765881" y="2097803"/>
            <a:ext cx="17776" cy="340945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8A8ADB0-0DD2-448E-9168-E20A33C1BF2C}"/>
              </a:ext>
            </a:extLst>
          </p:cNvPr>
          <p:cNvSpPr/>
          <p:nvPr/>
        </p:nvSpPr>
        <p:spPr>
          <a:xfrm>
            <a:off x="2724488" y="2287386"/>
            <a:ext cx="2989501" cy="297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008ECE-315B-4CA9-A265-EFFC14A143EB}"/>
              </a:ext>
            </a:extLst>
          </p:cNvPr>
          <p:cNvSpPr txBox="1"/>
          <p:nvPr/>
        </p:nvSpPr>
        <p:spPr>
          <a:xfrm>
            <a:off x="3295580" y="2314216"/>
            <a:ext cx="166103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videos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0E43AE-1FE9-47B8-AB7E-97F1CB9BAF18}"/>
              </a:ext>
            </a:extLst>
          </p:cNvPr>
          <p:cNvSpPr/>
          <p:nvPr/>
        </p:nvSpPr>
        <p:spPr>
          <a:xfrm>
            <a:off x="2819566" y="2657902"/>
            <a:ext cx="2922937" cy="272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E0669D-1BE5-4C49-B52B-7E7459841FF9}"/>
              </a:ext>
            </a:extLst>
          </p:cNvPr>
          <p:cNvSpPr txBox="1"/>
          <p:nvPr/>
        </p:nvSpPr>
        <p:spPr>
          <a:xfrm>
            <a:off x="3413405" y="2662205"/>
            <a:ext cx="142539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posts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6C8ED9-D044-4255-A0B0-967A9C1F30B1}"/>
              </a:ext>
            </a:extLst>
          </p:cNvPr>
          <p:cNvSpPr/>
          <p:nvPr/>
        </p:nvSpPr>
        <p:spPr>
          <a:xfrm>
            <a:off x="5765881" y="3335372"/>
            <a:ext cx="3040065" cy="297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0AC868-197F-4FEC-9DC7-4B1A47224CD0}"/>
              </a:ext>
            </a:extLst>
          </p:cNvPr>
          <p:cNvSpPr/>
          <p:nvPr/>
        </p:nvSpPr>
        <p:spPr>
          <a:xfrm>
            <a:off x="7127891" y="3709660"/>
            <a:ext cx="4257658" cy="297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18A07D-D8E3-44AD-806E-79651458E37B}"/>
              </a:ext>
            </a:extLst>
          </p:cNvPr>
          <p:cNvSpPr/>
          <p:nvPr/>
        </p:nvSpPr>
        <p:spPr>
          <a:xfrm>
            <a:off x="5796752" y="4424761"/>
            <a:ext cx="5633247" cy="268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8E434-A6F5-4BBB-8B32-141503585C0E}"/>
              </a:ext>
            </a:extLst>
          </p:cNvPr>
          <p:cNvSpPr txBox="1"/>
          <p:nvPr/>
        </p:nvSpPr>
        <p:spPr>
          <a:xfrm>
            <a:off x="6519241" y="4365133"/>
            <a:ext cx="485581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Paid media p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romotion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through digital banners and YT videos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1A9CB0-E518-4A50-AD3A-5FA872F6CEF5}"/>
              </a:ext>
            </a:extLst>
          </p:cNvPr>
          <p:cNvSpPr/>
          <p:nvPr/>
        </p:nvSpPr>
        <p:spPr>
          <a:xfrm>
            <a:off x="7227572" y="5139987"/>
            <a:ext cx="4164663" cy="279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76F2C6-1026-4CE1-8AD5-E2632CC696C8}"/>
              </a:ext>
            </a:extLst>
          </p:cNvPr>
          <p:cNvSpPr txBox="1"/>
          <p:nvPr/>
        </p:nvSpPr>
        <p:spPr>
          <a:xfrm>
            <a:off x="6440360" y="5123303"/>
            <a:ext cx="3995331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 toolkits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A010C4-1463-40C4-9A65-C557B1D208E3}"/>
              </a:ext>
            </a:extLst>
          </p:cNvPr>
          <p:cNvSpPr/>
          <p:nvPr/>
        </p:nvSpPr>
        <p:spPr>
          <a:xfrm>
            <a:off x="4083728" y="2995843"/>
            <a:ext cx="1699929" cy="297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51B485-6776-4BF3-9A2A-DF08E3197925}"/>
              </a:ext>
            </a:extLst>
          </p:cNvPr>
          <p:cNvSpPr txBox="1"/>
          <p:nvPr/>
        </p:nvSpPr>
        <p:spPr>
          <a:xfrm>
            <a:off x="5493374" y="3321685"/>
            <a:ext cx="36650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Campaign Launch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E05C44-C8AD-4AE9-93C8-A1F12261A8ED}"/>
              </a:ext>
            </a:extLst>
          </p:cNvPr>
          <p:cNvSpPr txBox="1"/>
          <p:nvPr/>
        </p:nvSpPr>
        <p:spPr>
          <a:xfrm>
            <a:off x="3924816" y="2984954"/>
            <a:ext cx="201351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Micro engagements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42EA9F-F806-458A-9F27-A409FB47DE1B}"/>
              </a:ext>
            </a:extLst>
          </p:cNvPr>
          <p:cNvSpPr txBox="1"/>
          <p:nvPr/>
        </p:nvSpPr>
        <p:spPr>
          <a:xfrm>
            <a:off x="6886077" y="3703176"/>
            <a:ext cx="43080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Wedding and lifestyle Influencer engagements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BE0673-90D5-4F6B-AB4F-4B0318994C6D}"/>
              </a:ext>
            </a:extLst>
          </p:cNvPr>
          <p:cNvSpPr txBox="1"/>
          <p:nvPr/>
        </p:nvSpPr>
        <p:spPr>
          <a:xfrm>
            <a:off x="5765881" y="4054732"/>
            <a:ext cx="406627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engagements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ite Display Ligh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47B463E-7828-4FB0-BAB5-B5AA69CC3E5C}"/>
              </a:ext>
            </a:extLst>
          </p:cNvPr>
          <p:cNvSpPr/>
          <p:nvPr/>
        </p:nvSpPr>
        <p:spPr>
          <a:xfrm>
            <a:off x="8257536" y="5544225"/>
            <a:ext cx="3134699" cy="276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10B10A-24D5-4870-BC99-5CB6DEF3CC38}"/>
              </a:ext>
            </a:extLst>
          </p:cNvPr>
          <p:cNvSpPr txBox="1"/>
          <p:nvPr/>
        </p:nvSpPr>
        <p:spPr>
          <a:xfrm>
            <a:off x="7709090" y="5526316"/>
            <a:ext cx="3995331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Engagement with wedding planners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65C5A8-AFBB-EEFF-2917-2550D59DA25F}"/>
              </a:ext>
            </a:extLst>
          </p:cNvPr>
          <p:cNvSpPr txBox="1"/>
          <p:nvPr/>
        </p:nvSpPr>
        <p:spPr>
          <a:xfrm>
            <a:off x="394977" y="159686"/>
            <a:ext cx="113614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 ACTIVATION SCHEDULE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171F2A-4FB9-A1F0-6DE0-FEE5CE3D0C8F}"/>
              </a:ext>
            </a:extLst>
          </p:cNvPr>
          <p:cNvCxnSpPr>
            <a:cxnSpLocks/>
          </p:cNvCxnSpPr>
          <p:nvPr/>
        </p:nvCxnSpPr>
        <p:spPr>
          <a:xfrm>
            <a:off x="863567" y="772893"/>
            <a:ext cx="1068315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309B091-90D4-AD6C-3061-4B5EA246878A}"/>
              </a:ext>
            </a:extLst>
          </p:cNvPr>
          <p:cNvSpPr txBox="1"/>
          <p:nvPr/>
        </p:nvSpPr>
        <p:spPr>
          <a:xfrm>
            <a:off x="6642179" y="1420511"/>
            <a:ext cx="54213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9C49C1-7104-073C-8A7A-73828DC02AC6}"/>
              </a:ext>
            </a:extLst>
          </p:cNvPr>
          <p:cNvSpPr txBox="1"/>
          <p:nvPr/>
        </p:nvSpPr>
        <p:spPr>
          <a:xfrm>
            <a:off x="10437612" y="1400993"/>
            <a:ext cx="58060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JUNE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8EFD9FB-C6E8-7A3D-DC9E-7265E9F7BF37}"/>
              </a:ext>
            </a:extLst>
          </p:cNvPr>
          <p:cNvSpPr/>
          <p:nvPr/>
        </p:nvSpPr>
        <p:spPr>
          <a:xfrm>
            <a:off x="5786592" y="4770201"/>
            <a:ext cx="5633247" cy="268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C271A4-8F76-BA09-608B-7195D236082A}"/>
              </a:ext>
            </a:extLst>
          </p:cNvPr>
          <p:cNvSpPr txBox="1"/>
          <p:nvPr/>
        </p:nvSpPr>
        <p:spPr>
          <a:xfrm>
            <a:off x="8380588" y="4741053"/>
            <a:ext cx="111280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SEO &amp; SEM</a:t>
            </a:r>
          </a:p>
        </p:txBody>
      </p:sp>
    </p:spTree>
    <p:extLst>
      <p:ext uri="{BB962C8B-B14F-4D97-AF65-F5344CB8AC3E}">
        <p14:creationId xmlns:p14="http://schemas.microsoft.com/office/powerpoint/2010/main" val="26345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74540F-F264-D61C-2CC6-B44B1F54BB56}"/>
              </a:ext>
            </a:extLst>
          </p:cNvPr>
          <p:cNvSpPr txBox="1"/>
          <p:nvPr/>
        </p:nvSpPr>
        <p:spPr>
          <a:xfrm>
            <a:off x="695325" y="1304925"/>
            <a:ext cx="1037889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0" u="none" strike="noStrike" dirty="0">
                <a:solidFill>
                  <a:srgbClr val="002060"/>
                </a:solidFill>
                <a:effectLst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Key Strategic Pillars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Governance and Institutional Framework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State and City Ranking of MICE Ecosystem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Making India MICE Industry Competitive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Ease of Doing Business for MICE Events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Promoting MICE India Brand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Skill Development and Capacity Building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EB47-47CF-4414-A081-0AABC93F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A9EC4-DE58-F2A6-4836-4BF9198D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48" y="0"/>
            <a:ext cx="4949952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0A8EEE-AEF6-6350-BF31-6A586882DEAF}"/>
              </a:ext>
            </a:extLst>
          </p:cNvPr>
          <p:cNvSpPr txBox="1"/>
          <p:nvPr/>
        </p:nvSpPr>
        <p:spPr>
          <a:xfrm>
            <a:off x="695325" y="781705"/>
            <a:ext cx="7902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Content </a:t>
            </a:r>
            <a:endParaRPr lang="en-US" sz="2800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905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7EA06-5777-DF43-D78D-25757CAE1638}"/>
              </a:ext>
            </a:extLst>
          </p:cNvPr>
          <p:cNvSpPr txBox="1"/>
          <p:nvPr/>
        </p:nvSpPr>
        <p:spPr>
          <a:xfrm>
            <a:off x="4353560" y="2896215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IBEF">
            <a:extLst>
              <a:ext uri="{FF2B5EF4-FFF2-40B4-BE49-F238E27FC236}">
                <a16:creationId xmlns:a16="http://schemas.microsoft.com/office/drawing/2014/main" id="{4D7D1C24-6E75-45D1-0FD1-354F6EA5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9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D514DFE-E916-64AA-E710-11B2C066B998}"/>
              </a:ext>
            </a:extLst>
          </p:cNvPr>
          <p:cNvSpPr txBox="1"/>
          <p:nvPr/>
        </p:nvSpPr>
        <p:spPr>
          <a:xfrm>
            <a:off x="695325" y="788353"/>
            <a:ext cx="7902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</a:rPr>
              <a:t>Introduction</a:t>
            </a:r>
            <a:endParaRPr lang="en-US" sz="28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1A92F-C60C-4A37-BF05-8D24E6D4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56B1-AD7C-5E62-4B67-5F61194127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1311573"/>
            <a:ext cx="11227649" cy="48974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002060"/>
                </a:solidFill>
              </a:rPr>
              <a:t>MICE is an acronym for Meetings, Incentives, Conferences and Exhibitions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India with 158 meetings was at 28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 rank as per 2019 ICCA rankings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Medical (17%), Technology (15%) and Science (13%) are the three most popular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Indian MICE has less than 1% share in the estimated global MICE business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 per ICCA, there are only 7 Indian cities in the top 475 cities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IN" sz="24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IN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6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D514DFE-E916-64AA-E710-11B2C066B998}"/>
              </a:ext>
            </a:extLst>
          </p:cNvPr>
          <p:cNvSpPr txBox="1"/>
          <p:nvPr/>
        </p:nvSpPr>
        <p:spPr>
          <a:xfrm>
            <a:off x="695325" y="792613"/>
            <a:ext cx="7902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</a:rPr>
              <a:t>Key Strategic Pillars </a:t>
            </a:r>
            <a:endParaRPr lang="en-US" sz="28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E00EB-75C6-4857-8869-9DC28D02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654D30-5F67-D089-3A5F-315CA03169A5}"/>
              </a:ext>
            </a:extLst>
          </p:cNvPr>
          <p:cNvSpPr txBox="1">
            <a:spLocks/>
          </p:cNvSpPr>
          <p:nvPr/>
        </p:nvSpPr>
        <p:spPr>
          <a:xfrm>
            <a:off x="695325" y="1315832"/>
            <a:ext cx="10515600" cy="3787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Institutional support for MICE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Developing Eco-system for MICE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Enhance competitiveness of Indian MICE industry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Enhance ease of doing business for MICE events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Marketing India as a MICE destination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Skill development for MICE industry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9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9D61-126F-FC43-B82A-4CB52752CD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954" y="1797486"/>
            <a:ext cx="10515600" cy="7685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National Advisory Council will meet at least once in a year or more and will </a:t>
            </a:r>
            <a:r>
              <a:rPr lang="en-US" sz="2000" b="1" dirty="0">
                <a:solidFill>
                  <a:srgbClr val="002060"/>
                </a:solidFill>
              </a:rPr>
              <a:t>lay down overall vision for growth of MICE industry</a:t>
            </a:r>
            <a:r>
              <a:rPr lang="en-US" sz="2000" dirty="0">
                <a:solidFill>
                  <a:srgbClr val="002060"/>
                </a:solidFill>
              </a:rPr>
              <a:t> in the country and provide strategic direction.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DFBD6-5D75-465C-B9A6-5DC1E970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AC127-CA57-FAF8-A91C-A4F9B8177648}"/>
              </a:ext>
            </a:extLst>
          </p:cNvPr>
          <p:cNvSpPr txBox="1"/>
          <p:nvPr/>
        </p:nvSpPr>
        <p:spPr>
          <a:xfrm>
            <a:off x="707954" y="765175"/>
            <a:ext cx="7902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</a:rPr>
              <a:t>Governance and Institutional Framework</a:t>
            </a:r>
            <a:endParaRPr lang="en-US" sz="28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4EC12-5726-8E59-FCB8-4321F1861215}"/>
              </a:ext>
            </a:extLst>
          </p:cNvPr>
          <p:cNvSpPr txBox="1"/>
          <p:nvPr/>
        </p:nvSpPr>
        <p:spPr>
          <a:xfrm>
            <a:off x="695325" y="1289516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National Advisory Council for MICE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7999C-2987-458A-8AD3-9DB15D8DF45D}"/>
              </a:ext>
            </a:extLst>
          </p:cNvPr>
          <p:cNvSpPr txBox="1"/>
          <p:nvPr/>
        </p:nvSpPr>
        <p:spPr>
          <a:xfrm>
            <a:off x="707954" y="2565991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India MICE Board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770288-8883-18D7-0981-6FA89919E155}"/>
              </a:ext>
            </a:extLst>
          </p:cNvPr>
          <p:cNvSpPr txBox="1">
            <a:spLocks/>
          </p:cNvSpPr>
          <p:nvPr/>
        </p:nvSpPr>
        <p:spPr>
          <a:xfrm>
            <a:off x="695325" y="3090980"/>
            <a:ext cx="10515600" cy="837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India MICE Board will </a:t>
            </a:r>
            <a:r>
              <a:rPr lang="en-US" sz="2000" b="1" dirty="0">
                <a:solidFill>
                  <a:srgbClr val="002060"/>
                </a:solidFill>
              </a:rPr>
              <a:t>coordinate implementation </a:t>
            </a:r>
            <a:r>
              <a:rPr lang="en-US" sz="2000" dirty="0">
                <a:solidFill>
                  <a:srgbClr val="002060"/>
                </a:solidFill>
              </a:rPr>
              <a:t>of various initiatives, strategies to facilitate growth of MICE industry in India.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D7FDC-7ADA-6C46-7697-C5C6DD087802}"/>
              </a:ext>
            </a:extLst>
          </p:cNvPr>
          <p:cNvSpPr txBox="1"/>
          <p:nvPr/>
        </p:nvSpPr>
        <p:spPr>
          <a:xfrm>
            <a:off x="695325" y="3842921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State Level Support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93B070-2199-8D6B-2416-3A951A33D65D}"/>
              </a:ext>
            </a:extLst>
          </p:cNvPr>
          <p:cNvSpPr txBox="1">
            <a:spLocks/>
          </p:cNvSpPr>
          <p:nvPr/>
        </p:nvSpPr>
        <p:spPr>
          <a:xfrm>
            <a:off x="695325" y="4304586"/>
            <a:ext cx="10515600" cy="837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sz="2000" b="1" i="0" u="none" strike="noStrike" baseline="0" dirty="0">
                <a:solidFill>
                  <a:srgbClr val="002060"/>
                </a:solidFill>
                <a:latin typeface="Calibri,Bold"/>
              </a:rPr>
              <a:t>State MICE Promotion Committee </a:t>
            </a:r>
            <a:r>
              <a:rPr lang="en-US" sz="2000" i="0" u="none" strike="noStrike" baseline="0" dirty="0">
                <a:solidFill>
                  <a:srgbClr val="002060"/>
                </a:solidFill>
                <a:latin typeface="Calibri,Bold"/>
              </a:rPr>
              <a:t>will be set up under Chief Secretary comprising of representatives of various relevant Government Departments and Industry Stakeholders.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06E494-ACC9-E738-97F2-783361507EB0}"/>
              </a:ext>
            </a:extLst>
          </p:cNvPr>
          <p:cNvSpPr txBox="1"/>
          <p:nvPr/>
        </p:nvSpPr>
        <p:spPr>
          <a:xfrm>
            <a:off x="695325" y="5147810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State MICE Promotion Bureau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350EDB5-0A35-53C0-1117-F497BCF34C68}"/>
              </a:ext>
            </a:extLst>
          </p:cNvPr>
          <p:cNvSpPr txBox="1">
            <a:spLocks/>
          </p:cNvSpPr>
          <p:nvPr/>
        </p:nvSpPr>
        <p:spPr>
          <a:xfrm>
            <a:off x="707954" y="5700084"/>
            <a:ext cx="10515600" cy="75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i="0" u="none" strike="noStrike" baseline="0" dirty="0">
                <a:solidFill>
                  <a:srgbClr val="002060"/>
                </a:solidFill>
                <a:latin typeface="Calibri,Bold"/>
              </a:rPr>
              <a:t>An independent organization under Tourism Department or as a division of Tourism Development Board/ Corporation or other agency</a:t>
            </a:r>
          </a:p>
        </p:txBody>
      </p:sp>
    </p:spTree>
    <p:extLst>
      <p:ext uri="{BB962C8B-B14F-4D97-AF65-F5344CB8AC3E}">
        <p14:creationId xmlns:p14="http://schemas.microsoft.com/office/powerpoint/2010/main" val="107335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281B43-B821-A22F-9B81-6F14EE0CE1D1}"/>
              </a:ext>
            </a:extLst>
          </p:cNvPr>
          <p:cNvSpPr txBox="1"/>
          <p:nvPr/>
        </p:nvSpPr>
        <p:spPr>
          <a:xfrm>
            <a:off x="710420" y="765175"/>
            <a:ext cx="10698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2060"/>
                </a:solidFill>
                <a:effectLst/>
              </a:rPr>
              <a:t>State and City Assessment and Ranking of MICE Ecosystem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EDA2C-2835-4B70-8BB0-5F0A9CB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56D3F-B97E-990F-D70C-4350EE9B96CA}"/>
              </a:ext>
            </a:extLst>
          </p:cNvPr>
          <p:cNvSpPr txBox="1"/>
          <p:nvPr/>
        </p:nvSpPr>
        <p:spPr>
          <a:xfrm>
            <a:off x="710420" y="131157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Enabling Role of Central and State Governments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81F6-E1BE-9A1C-E51B-301A26CFC391}"/>
              </a:ext>
            </a:extLst>
          </p:cNvPr>
          <p:cNvSpPr txBox="1"/>
          <p:nvPr/>
        </p:nvSpPr>
        <p:spPr>
          <a:xfrm>
            <a:off x="710420" y="1908804"/>
            <a:ext cx="1096584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Central Government will be responsible for </a:t>
            </a:r>
            <a:r>
              <a:rPr lang="en-US" sz="2400" b="1" dirty="0">
                <a:solidFill>
                  <a:srgbClr val="002060"/>
                </a:solidFill>
              </a:rPr>
              <a:t>promoting India in overseas markets, developing aviation infrastructure, liberal VISA regime etc.</a:t>
            </a:r>
          </a:p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State governments must ensure that any City to be positioned as MICE destination </a:t>
            </a:r>
            <a:r>
              <a:rPr lang="en-US" sz="2400" b="1" dirty="0">
                <a:solidFill>
                  <a:srgbClr val="002060"/>
                </a:solidFill>
              </a:rPr>
              <a:t>shall have at least one good international level convention center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8500D-8693-503F-9550-6F676FC702EC}"/>
              </a:ext>
            </a:extLst>
          </p:cNvPr>
          <p:cNvSpPr txBox="1"/>
          <p:nvPr/>
        </p:nvSpPr>
        <p:spPr>
          <a:xfrm>
            <a:off x="710420" y="372711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Ranking of the States and Cities on MICE Ecosystem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77C26-69CE-19CB-9FC7-F310CD8D7EF9}"/>
              </a:ext>
            </a:extLst>
          </p:cNvPr>
          <p:cNvSpPr txBox="1"/>
          <p:nvPr/>
        </p:nvSpPr>
        <p:spPr>
          <a:xfrm>
            <a:off x="710420" y="4324344"/>
            <a:ext cx="109658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Ministry of Tourism will conduct ranking of the </a:t>
            </a:r>
            <a:r>
              <a:rPr lang="en-US" sz="2400" b="1" dirty="0">
                <a:solidFill>
                  <a:srgbClr val="002060"/>
                </a:solidFill>
              </a:rPr>
              <a:t>States and Cities</a:t>
            </a:r>
          </a:p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broad areas and action points for ranking exercise will be taken from </a:t>
            </a:r>
            <a:r>
              <a:rPr lang="en-US" sz="2400" b="1" dirty="0">
                <a:solidFill>
                  <a:srgbClr val="002060"/>
                </a:solidFill>
              </a:rPr>
              <a:t>global rankings</a:t>
            </a:r>
            <a:r>
              <a:rPr lang="en-US" sz="2400" dirty="0">
                <a:solidFill>
                  <a:srgbClr val="002060"/>
                </a:solidFill>
              </a:rPr>
              <a:t> of countries</a:t>
            </a:r>
          </a:p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ranking exercise will be carried out with </a:t>
            </a:r>
            <a:r>
              <a:rPr lang="en-US" sz="2400" b="1" dirty="0">
                <a:solidFill>
                  <a:srgbClr val="002060"/>
                </a:solidFill>
              </a:rPr>
              <a:t>professional support </a:t>
            </a:r>
            <a:r>
              <a:rPr lang="en-US" sz="2400" dirty="0">
                <a:solidFill>
                  <a:srgbClr val="002060"/>
                </a:solidFill>
              </a:rPr>
              <a:t>and through independent experts from various Institutions both Government and Private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281B43-B821-A22F-9B81-6F14EE0CE1D1}"/>
              </a:ext>
            </a:extLst>
          </p:cNvPr>
          <p:cNvSpPr txBox="1"/>
          <p:nvPr/>
        </p:nvSpPr>
        <p:spPr>
          <a:xfrm>
            <a:off x="710420" y="765175"/>
            <a:ext cx="10698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Making India MICE Industry Competitive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E963C-F24E-CB9A-EECE-D713618BD935}"/>
              </a:ext>
            </a:extLst>
          </p:cNvPr>
          <p:cNvSpPr txBox="1"/>
          <p:nvPr/>
        </p:nvSpPr>
        <p:spPr>
          <a:xfrm>
            <a:off x="695325" y="1816977"/>
            <a:ext cx="10965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Ministry of Tourism will pursue to </a:t>
            </a:r>
            <a:r>
              <a:rPr lang="en-US" sz="2000" b="1" dirty="0">
                <a:solidFill>
                  <a:srgbClr val="002060"/>
                </a:solidFill>
              </a:rPr>
              <a:t>expand the list of cities for grant of infrastructure to MICE infrastructure projects </a:t>
            </a:r>
            <a:r>
              <a:rPr lang="en-US" sz="2000" dirty="0">
                <a:solidFill>
                  <a:srgbClr val="002060"/>
                </a:solidFill>
              </a:rPr>
              <a:t>such as Hotels and Resorts, Exhibition and Convention </a:t>
            </a:r>
            <a:r>
              <a:rPr lang="en-US" sz="2000" dirty="0" err="1">
                <a:solidFill>
                  <a:srgbClr val="002060"/>
                </a:solidFill>
              </a:rPr>
              <a:t>Centres</a:t>
            </a:r>
            <a:r>
              <a:rPr lang="en-US" sz="2000" dirty="0">
                <a:solidFill>
                  <a:srgbClr val="002060"/>
                </a:solidFill>
              </a:rPr>
              <a:t>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EDA2C-2835-4B70-8BB0-5F0A9CB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6052"/>
            <a:ext cx="2743200" cy="365125"/>
          </a:xfrm>
        </p:spPr>
        <p:txBody>
          <a:bodyPr/>
          <a:lstStyle/>
          <a:p>
            <a:fld id="{05F0CFBE-A573-4146-B81D-BD480CA59E87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9D506-76D6-AB77-711E-451C66DF124F}"/>
              </a:ext>
            </a:extLst>
          </p:cNvPr>
          <p:cNvSpPr txBox="1"/>
          <p:nvPr/>
        </p:nvSpPr>
        <p:spPr>
          <a:xfrm>
            <a:off x="695325" y="1311573"/>
            <a:ext cx="1076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Infrastructure status for financing of MICE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56D3F-B97E-990F-D70C-4350EE9B96CA}"/>
              </a:ext>
            </a:extLst>
          </p:cNvPr>
          <p:cNvSpPr txBox="1"/>
          <p:nvPr/>
        </p:nvSpPr>
        <p:spPr>
          <a:xfrm>
            <a:off x="710420" y="2568602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Industry Status to MICE infrastructure by States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81F6-E1BE-9A1C-E51B-301A26CFC391}"/>
              </a:ext>
            </a:extLst>
          </p:cNvPr>
          <p:cNvSpPr txBox="1"/>
          <p:nvPr/>
        </p:nvSpPr>
        <p:spPr>
          <a:xfrm>
            <a:off x="710420" y="3095884"/>
            <a:ext cx="10965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MICE infrastructure should be granted the </a:t>
            </a:r>
            <a:r>
              <a:rPr lang="en-US" sz="2000" b="1" dirty="0">
                <a:solidFill>
                  <a:srgbClr val="002060"/>
                </a:solidFill>
              </a:rPr>
              <a:t>Status of Industry by the States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223C0-14BE-AE57-43DA-CD22890B203C}"/>
              </a:ext>
            </a:extLst>
          </p:cNvPr>
          <p:cNvSpPr txBox="1"/>
          <p:nvPr/>
        </p:nvSpPr>
        <p:spPr>
          <a:xfrm>
            <a:off x="710420" y="3657798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Public Private Partnership for developing MICE 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6B4B6-7C48-2D7E-C0D4-CABC766436E4}"/>
              </a:ext>
            </a:extLst>
          </p:cNvPr>
          <p:cNvSpPr txBox="1"/>
          <p:nvPr/>
        </p:nvSpPr>
        <p:spPr>
          <a:xfrm>
            <a:off x="710420" y="4217637"/>
            <a:ext cx="10965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 States can </a:t>
            </a:r>
            <a:r>
              <a:rPr lang="en-US" sz="2000" b="1" dirty="0">
                <a:solidFill>
                  <a:srgbClr val="002060"/>
                </a:solidFill>
              </a:rPr>
              <a:t>make suitable land available under Public Private Partnership </a:t>
            </a:r>
            <a:r>
              <a:rPr lang="en-US" sz="2000" dirty="0">
                <a:solidFill>
                  <a:srgbClr val="002060"/>
                </a:solidFill>
              </a:rPr>
              <a:t>to the Private Sector for setting up and operating the MICE facilities.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1B3A9-AA78-3AC3-D5A6-025AFDC315E6}"/>
              </a:ext>
            </a:extLst>
          </p:cNvPr>
          <p:cNvSpPr txBox="1"/>
          <p:nvPr/>
        </p:nvSpPr>
        <p:spPr>
          <a:xfrm>
            <a:off x="710420" y="5069122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India MICE Advantage Program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F9300-7270-A242-9E97-707A99F1594B}"/>
              </a:ext>
            </a:extLst>
          </p:cNvPr>
          <p:cNvSpPr txBox="1"/>
          <p:nvPr/>
        </p:nvSpPr>
        <p:spPr>
          <a:xfrm>
            <a:off x="710420" y="5607977"/>
            <a:ext cx="10965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Industry should also be supported by</a:t>
            </a:r>
            <a:r>
              <a:rPr lang="en-US" sz="2000" b="1" dirty="0">
                <a:solidFill>
                  <a:srgbClr val="002060"/>
                </a:solidFill>
              </a:rPr>
              <a:t> way of various financial incentives </a:t>
            </a:r>
            <a:r>
              <a:rPr lang="en-US" sz="2000" dirty="0">
                <a:solidFill>
                  <a:srgbClr val="002060"/>
                </a:solidFill>
              </a:rPr>
              <a:t>to give Indian destinations advantage in attracting MICE events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0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281B43-B821-A22F-9B81-6F14EE0CE1D1}"/>
              </a:ext>
            </a:extLst>
          </p:cNvPr>
          <p:cNvSpPr txBox="1"/>
          <p:nvPr/>
        </p:nvSpPr>
        <p:spPr>
          <a:xfrm>
            <a:off x="710420" y="765175"/>
            <a:ext cx="10698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Ease of Doing Business for MICE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E963C-F24E-CB9A-EECE-D713618BD935}"/>
              </a:ext>
            </a:extLst>
          </p:cNvPr>
          <p:cNvSpPr txBox="1"/>
          <p:nvPr/>
        </p:nvSpPr>
        <p:spPr>
          <a:xfrm>
            <a:off x="695325" y="1801350"/>
            <a:ext cx="10965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Special timings of before opening hour at major Monuments will be allowed for MICE events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EDA2C-2835-4B70-8BB0-5F0A9CB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9D506-76D6-AB77-711E-451C66DF124F}"/>
              </a:ext>
            </a:extLst>
          </p:cNvPr>
          <p:cNvSpPr txBox="1"/>
          <p:nvPr/>
        </p:nvSpPr>
        <p:spPr>
          <a:xfrm>
            <a:off x="658813" y="131157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Access to Major Monuments and other attractions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56D3F-B97E-990F-D70C-4350EE9B96CA}"/>
              </a:ext>
            </a:extLst>
          </p:cNvPr>
          <p:cNvSpPr txBox="1"/>
          <p:nvPr/>
        </p:nvSpPr>
        <p:spPr>
          <a:xfrm>
            <a:off x="695325" y="2280192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Welcome at the Airports and Railway Stations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81F6-E1BE-9A1C-E51B-301A26CFC391}"/>
              </a:ext>
            </a:extLst>
          </p:cNvPr>
          <p:cNvSpPr txBox="1"/>
          <p:nvPr/>
        </p:nvSpPr>
        <p:spPr>
          <a:xfrm>
            <a:off x="710420" y="2859036"/>
            <a:ext cx="109658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Facilitation Counter at major International Airport for major MICE events and designated Coach Parking areas at International airport for MICE delegates</a:t>
            </a:r>
          </a:p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Group Bookings in Indian Railways for MICE events should be allowed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B7ED0-31F9-12E2-0F85-92C138E70CB7}"/>
              </a:ext>
            </a:extLst>
          </p:cNvPr>
          <p:cNvSpPr txBox="1"/>
          <p:nvPr/>
        </p:nvSpPr>
        <p:spPr>
          <a:xfrm>
            <a:off x="710420" y="4108691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Single Window Clearance for NOCs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A9AA3-FD14-8A2E-262C-B20DC3250B01}"/>
              </a:ext>
            </a:extLst>
          </p:cNvPr>
          <p:cNvSpPr txBox="1"/>
          <p:nvPr/>
        </p:nvSpPr>
        <p:spPr>
          <a:xfrm>
            <a:off x="710420" y="4686163"/>
            <a:ext cx="10965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MICE promotion Bureaus will act as single window to provide all NOCs to the </a:t>
            </a:r>
            <a:r>
              <a:rPr lang="en-US" sz="2000" dirty="0" err="1">
                <a:solidFill>
                  <a:srgbClr val="002060"/>
                </a:solidFill>
              </a:rPr>
              <a:t>organisers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FF4F-AF60-AAB6-F93B-F968434E0C81}"/>
              </a:ext>
            </a:extLst>
          </p:cNvPr>
          <p:cNvSpPr txBox="1"/>
          <p:nvPr/>
        </p:nvSpPr>
        <p:spPr>
          <a:xfrm>
            <a:off x="658813" y="508476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Issuance of letter for VISA to the delegates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236C4-5E6B-D9C1-1482-802317A22671}"/>
              </a:ext>
            </a:extLst>
          </p:cNvPr>
          <p:cNvSpPr txBox="1"/>
          <p:nvPr/>
        </p:nvSpPr>
        <p:spPr>
          <a:xfrm>
            <a:off x="710420" y="5591085"/>
            <a:ext cx="10965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National MICE Bureau, State Bureaus and City Bureaus may be authorized to issue letters or VISA to the delegates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0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281B43-B821-A22F-9B81-6F14EE0CE1D1}"/>
              </a:ext>
            </a:extLst>
          </p:cNvPr>
          <p:cNvSpPr txBox="1"/>
          <p:nvPr/>
        </p:nvSpPr>
        <p:spPr>
          <a:xfrm>
            <a:off x="710420" y="765175"/>
            <a:ext cx="10698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Promoting MICE India Brand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E963C-F24E-CB9A-EECE-D713618BD935}"/>
              </a:ext>
            </a:extLst>
          </p:cNvPr>
          <p:cNvSpPr txBox="1"/>
          <p:nvPr/>
        </p:nvSpPr>
        <p:spPr>
          <a:xfrm>
            <a:off x="695325" y="1761177"/>
            <a:ext cx="10965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 order to position India as a MICE destination and create awareness and positive perception, a sub brand </a:t>
            </a:r>
            <a:r>
              <a:rPr lang="en-US" sz="2400" b="1" dirty="0">
                <a:solidFill>
                  <a:srgbClr val="002060"/>
                </a:solidFill>
              </a:rPr>
              <a:t>“Meet in India” under Incredible India </a:t>
            </a:r>
            <a:r>
              <a:rPr lang="en-US" sz="2400" dirty="0">
                <a:solidFill>
                  <a:srgbClr val="002060"/>
                </a:solidFill>
              </a:rPr>
              <a:t>will be launched.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EDA2C-2835-4B70-8BB0-5F0A9CB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FBE-A573-4146-B81D-BD480CA59E87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9D506-76D6-AB77-711E-451C66DF124F}"/>
              </a:ext>
            </a:extLst>
          </p:cNvPr>
          <p:cNvSpPr txBox="1"/>
          <p:nvPr/>
        </p:nvSpPr>
        <p:spPr>
          <a:xfrm>
            <a:off x="658813" y="1311573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“Meet in India” Brand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56D3F-B97E-990F-D70C-4350EE9B96CA}"/>
              </a:ext>
            </a:extLst>
          </p:cNvPr>
          <p:cNvSpPr txBox="1"/>
          <p:nvPr/>
        </p:nvSpPr>
        <p:spPr>
          <a:xfrm>
            <a:off x="710420" y="2756934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Familiarization Trips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81F6-E1BE-9A1C-E51B-301A26CFC391}"/>
              </a:ext>
            </a:extLst>
          </p:cNvPr>
          <p:cNvSpPr txBox="1"/>
          <p:nvPr/>
        </p:nvSpPr>
        <p:spPr>
          <a:xfrm>
            <a:off x="710420" y="3182977"/>
            <a:ext cx="10965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Central and State Governments may organize familiarization trips for </a:t>
            </a:r>
            <a:r>
              <a:rPr lang="en-US" sz="2400" b="1" dirty="0">
                <a:solidFill>
                  <a:srgbClr val="002060"/>
                </a:solidFill>
              </a:rPr>
              <a:t>Associations, PCOs, Corporates and other key MICE stakeholders </a:t>
            </a:r>
            <a:r>
              <a:rPr lang="en-US" sz="2400" dirty="0">
                <a:solidFill>
                  <a:srgbClr val="002060"/>
                </a:solidFill>
              </a:rPr>
              <a:t>to showcase MICE destinations.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D2E96-1949-51BE-15FC-AE1D9F4F3259}"/>
              </a:ext>
            </a:extLst>
          </p:cNvPr>
          <p:cNvSpPr txBox="1"/>
          <p:nvPr/>
        </p:nvSpPr>
        <p:spPr>
          <a:xfrm>
            <a:off x="777572" y="4067930"/>
            <a:ext cx="10801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Annual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Calibri,Bold"/>
              </a:rPr>
              <a:t>iMICE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 India event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A8AB5-D4DC-521D-EE7D-C13962F119CB}"/>
              </a:ext>
            </a:extLst>
          </p:cNvPr>
          <p:cNvSpPr txBox="1"/>
          <p:nvPr/>
        </p:nvSpPr>
        <p:spPr>
          <a:xfrm>
            <a:off x="695325" y="4529595"/>
            <a:ext cx="10965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Incredible MICE India (</a:t>
            </a:r>
            <a:r>
              <a:rPr lang="en-US" sz="2400" b="1" dirty="0" err="1">
                <a:solidFill>
                  <a:srgbClr val="002060"/>
                </a:solidFill>
              </a:rPr>
              <a:t>iMICE</a:t>
            </a:r>
            <a:r>
              <a:rPr lang="en-US" sz="2400" b="1" dirty="0">
                <a:solidFill>
                  <a:srgbClr val="002060"/>
                </a:solidFill>
              </a:rPr>
              <a:t> India) will be an annual flagship event </a:t>
            </a:r>
            <a:r>
              <a:rPr lang="en-US" sz="2400" dirty="0">
                <a:solidFill>
                  <a:srgbClr val="002060"/>
                </a:solidFill>
              </a:rPr>
              <a:t>to be organized by Ministry of Tourism and ICPB in line with the world class events like IMEX Frankfurt, IBTM Barcelona, IT&amp;CMA Thailand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0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ZmJoIhIG.ofBOgBxwra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Bim7GWPkRmqWryvCv9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Bim7GWPkRmqWryvCv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Bim7GWPkRmqWryvCv9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Bim7GWPkRmqWryvCv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Bim7GWPkRmqWryvCv9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wKSSSHR.q3fomJPlF_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HPgXoNFRxKU_NrV3ln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HDdf9F8fKJi8diWmn8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B Corporate Template 2020">
  <a:themeElements>
    <a:clrScheme name="RB - New">
      <a:dk1>
        <a:srgbClr val="000000"/>
      </a:dk1>
      <a:lt1>
        <a:srgbClr val="FFFFFF"/>
      </a:lt1>
      <a:dk2>
        <a:srgbClr val="415A6C"/>
      </a:dk2>
      <a:lt2>
        <a:srgbClr val="EDEDED"/>
      </a:lt2>
      <a:accent1>
        <a:srgbClr val="EA3492"/>
      </a:accent1>
      <a:accent2>
        <a:srgbClr val="FADFED"/>
      </a:accent2>
      <a:accent3>
        <a:srgbClr val="000000"/>
      </a:accent3>
      <a:accent4>
        <a:srgbClr val="706F6F"/>
      </a:accent4>
      <a:accent5>
        <a:srgbClr val="B2B2B2"/>
      </a:accent5>
      <a:accent6>
        <a:srgbClr val="D0D0D0"/>
      </a:accent6>
      <a:hlink>
        <a:srgbClr val="000000"/>
      </a:hlink>
      <a:folHlink>
        <a:srgbClr val="000000"/>
      </a:folHlink>
    </a:clrScheme>
    <a:fontScheme name="RB">
      <a:majorFont>
        <a:latin typeface="Kite Display"/>
        <a:ea typeface=""/>
        <a:cs typeface=""/>
      </a:majorFont>
      <a:minorFont>
        <a:latin typeface="Kite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Cyan">
      <a:srgbClr val="00B9F1"/>
    </a:custClr>
    <a:custClr name="Green">
      <a:srgbClr val="09845B"/>
    </a:custClr>
    <a:custClr name="Health highlight">
      <a:srgbClr val="D0EBFC"/>
    </a:custClr>
    <a:custClr name="Lime">
      <a:srgbClr val="96D22C"/>
    </a:custClr>
    <a:custClr name="Yellow">
      <a:srgbClr val="FFD602"/>
    </a:custClr>
    <a:custClr name="Hygiene highlight">
      <a:srgbClr val="E9F1D5"/>
    </a:custClr>
    <a:custClr name="Purple">
      <a:srgbClr val="5A186B"/>
    </a:custClr>
    <a:custClr name="Aqua">
      <a:srgbClr val="00ABBD"/>
    </a:custClr>
    <a:custClr name="Nutrition highlight">
      <a:srgbClr val="DED4E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1403</Words>
  <Application>Microsoft Office PowerPoint</Application>
  <PresentationFormat>Widescreen</PresentationFormat>
  <Paragraphs>315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Calibri Light</vt:lpstr>
      <vt:lpstr>Calibri,Bold</vt:lpstr>
      <vt:lpstr>Kite Display</vt:lpstr>
      <vt:lpstr>Kite Display Light</vt:lpstr>
      <vt:lpstr>Lato Light</vt:lpstr>
      <vt:lpstr>Mark Offc For MC</vt:lpstr>
      <vt:lpstr>Poppins</vt:lpstr>
      <vt:lpstr>Times New Roman</vt:lpstr>
      <vt:lpstr>Tw Cen MT</vt:lpstr>
      <vt:lpstr>Office Theme</vt:lpstr>
      <vt:lpstr>1_Office Theme</vt:lpstr>
      <vt:lpstr>4_Office Theme</vt:lpstr>
      <vt:lpstr>2_Office Theme</vt:lpstr>
      <vt:lpstr>3_Office Theme</vt:lpstr>
      <vt:lpstr>RB Corporate Template 2020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priya.1312@outlook.com</dc:creator>
  <cp:lastModifiedBy>Admin</cp:lastModifiedBy>
  <cp:revision>36</cp:revision>
  <dcterms:created xsi:type="dcterms:W3CDTF">2022-08-12T01:58:43Z</dcterms:created>
  <dcterms:modified xsi:type="dcterms:W3CDTF">2023-03-27T18:28:51Z</dcterms:modified>
</cp:coreProperties>
</file>